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6" r:id="rId3"/>
    <p:sldMasterId id="2147483676" r:id="rId4"/>
    <p:sldMasterId id="2147483681" r:id="rId5"/>
    <p:sldMasterId id="2147483686" r:id="rId6"/>
    <p:sldMasterId id="2147483693" r:id="rId7"/>
  </p:sldMasterIdLst>
  <p:notesMasterIdLst>
    <p:notesMasterId r:id="rId78"/>
  </p:notesMasterIdLst>
  <p:sldIdLst>
    <p:sldId id="256" r:id="rId8"/>
    <p:sldId id="309" r:id="rId9"/>
    <p:sldId id="310" r:id="rId10"/>
    <p:sldId id="311" r:id="rId11"/>
    <p:sldId id="318" r:id="rId12"/>
    <p:sldId id="312" r:id="rId13"/>
    <p:sldId id="313" r:id="rId14"/>
    <p:sldId id="319" r:id="rId15"/>
    <p:sldId id="317" r:id="rId16"/>
    <p:sldId id="316" r:id="rId17"/>
    <p:sldId id="394" r:id="rId18"/>
    <p:sldId id="395" r:id="rId19"/>
    <p:sldId id="352" r:id="rId20"/>
    <p:sldId id="353" r:id="rId21"/>
    <p:sldId id="354" r:id="rId22"/>
    <p:sldId id="355" r:id="rId23"/>
    <p:sldId id="356" r:id="rId24"/>
    <p:sldId id="357" r:id="rId25"/>
    <p:sldId id="358" r:id="rId26"/>
    <p:sldId id="363" r:id="rId27"/>
    <p:sldId id="364" r:id="rId28"/>
    <p:sldId id="314" r:id="rId29"/>
    <p:sldId id="320" r:id="rId30"/>
    <p:sldId id="330" r:id="rId31"/>
    <p:sldId id="331" r:id="rId32"/>
    <p:sldId id="332" r:id="rId33"/>
    <p:sldId id="333" r:id="rId34"/>
    <p:sldId id="334" r:id="rId35"/>
    <p:sldId id="359" r:id="rId36"/>
    <p:sldId id="360" r:id="rId37"/>
    <p:sldId id="361" r:id="rId38"/>
    <p:sldId id="365" r:id="rId39"/>
    <p:sldId id="362" r:id="rId40"/>
    <p:sldId id="372" r:id="rId41"/>
    <p:sldId id="366" r:id="rId42"/>
    <p:sldId id="368" r:id="rId43"/>
    <p:sldId id="369" r:id="rId44"/>
    <p:sldId id="370" r:id="rId45"/>
    <p:sldId id="373" r:id="rId46"/>
    <p:sldId id="374" r:id="rId47"/>
    <p:sldId id="375" r:id="rId48"/>
    <p:sldId id="380" r:id="rId49"/>
    <p:sldId id="381" r:id="rId50"/>
    <p:sldId id="382" r:id="rId51"/>
    <p:sldId id="383" r:id="rId52"/>
    <p:sldId id="384" r:id="rId53"/>
    <p:sldId id="385" r:id="rId54"/>
    <p:sldId id="386" r:id="rId55"/>
    <p:sldId id="387" r:id="rId56"/>
    <p:sldId id="388" r:id="rId57"/>
    <p:sldId id="335" r:id="rId58"/>
    <p:sldId id="336" r:id="rId59"/>
    <p:sldId id="337" r:id="rId60"/>
    <p:sldId id="338" r:id="rId61"/>
    <p:sldId id="339" r:id="rId62"/>
    <p:sldId id="389" r:id="rId63"/>
    <p:sldId id="390" r:id="rId64"/>
    <p:sldId id="391" r:id="rId65"/>
    <p:sldId id="392" r:id="rId66"/>
    <p:sldId id="393" r:id="rId67"/>
    <p:sldId id="340" r:id="rId68"/>
    <p:sldId id="349" r:id="rId69"/>
    <p:sldId id="350" r:id="rId70"/>
    <p:sldId id="301" r:id="rId71"/>
    <p:sldId id="279" r:id="rId72"/>
    <p:sldId id="277" r:id="rId73"/>
    <p:sldId id="308" r:id="rId74"/>
    <p:sldId id="303" r:id="rId75"/>
    <p:sldId id="278" r:id="rId76"/>
    <p:sldId id="280" r:id="rId7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0" autoAdjust="0"/>
    <p:restoredTop sz="94660"/>
  </p:normalViewPr>
  <p:slideViewPr>
    <p:cSldViewPr snapToGrid="0">
      <p:cViewPr>
        <p:scale>
          <a:sx n="75" d="100"/>
          <a:sy n="75" d="100"/>
        </p:scale>
        <p:origin x="460" y="-220"/>
      </p:cViewPr>
      <p:guideLst/>
    </p:cSldViewPr>
  </p:slideViewPr>
  <p:notesTextViewPr>
    <p:cViewPr>
      <p:scale>
        <a:sx n="1" d="1"/>
        <a:sy n="1" d="1"/>
      </p:scale>
      <p:origin x="0" y="0"/>
    </p:cViewPr>
  </p:notesTextViewPr>
  <p:sorterViewPr>
    <p:cViewPr>
      <p:scale>
        <a:sx n="100" d="100"/>
        <a:sy n="100" d="100"/>
      </p:scale>
      <p:origin x="0" y="-68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 Id="rId5" Type="http://schemas.openxmlformats.org/officeDocument/2006/relationships/image" Target="../media/image72.wmf"/><Relationship Id="rId4"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e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73.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emf"/><Relationship Id="rId4"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png"/><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emf"/><Relationship Id="rId5" Type="http://schemas.openxmlformats.org/officeDocument/2006/relationships/image" Target="../media/image92.wmf"/><Relationship Id="rId4"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emf"/><Relationship Id="rId4"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emf"/><Relationship Id="rId5" Type="http://schemas.openxmlformats.org/officeDocument/2006/relationships/image" Target="../media/image107.wmf"/><Relationship Id="rId4"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emf"/><Relationship Id="rId4" Type="http://schemas.openxmlformats.org/officeDocument/2006/relationships/image" Target="../media/image11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112.wmf"/><Relationship Id="rId1" Type="http://schemas.openxmlformats.org/officeDocument/2006/relationships/image" Target="../media/image103.emf"/><Relationship Id="rId4"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png"/><Relationship Id="rId4"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emf"/><Relationship Id="rId4"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16-11-15T11:33:15.959"/>
    </inkml:context>
    <inkml:brush xml:id="br0">
      <inkml:brushProperty name="width" value="0.05292" units="cm"/>
      <inkml:brushProperty name="height" value="0.05292" units="cm"/>
      <inkml:brushProperty name="color" value="#FF0000"/>
    </inkml:brush>
  </inkml:definitions>
  <inkml:trace contextRef="#ctx0" brushRef="#br0">20320 11959 0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805ED-2E52-47E5-889F-83F59D3959D2}" type="datetimeFigureOut">
              <a:rPr lang="tr-TR" smtClean="0"/>
              <a:t>4.04.2020</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AA435-7D40-49B6-9711-E9708B3B2AD0}" type="slidenum">
              <a:rPr lang="tr-TR" smtClean="0"/>
              <a:t>‹#›</a:t>
            </a:fld>
            <a:endParaRPr lang="tr-TR"/>
          </a:p>
        </p:txBody>
      </p:sp>
    </p:spTree>
    <p:extLst>
      <p:ext uri="{BB962C8B-B14F-4D97-AF65-F5344CB8AC3E}">
        <p14:creationId xmlns:p14="http://schemas.microsoft.com/office/powerpoint/2010/main" val="693650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73F5D8-8225-4F79-9A2E-A9E90798D8B9}" type="slidenum">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4682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38B2F-AFD8-4B35-8562-CB298DA1C1E1}" type="slidenum">
              <a:rPr lang="en-US" altLang="en-US">
                <a:solidFill>
                  <a:srgbClr val="000000"/>
                </a:solidFill>
              </a:rPr>
              <a:pPr/>
              <a:t>14</a:t>
            </a:fld>
            <a:endParaRPr lang="en-US" altLang="en-US">
              <a:solidFill>
                <a:srgbClr val="000000"/>
              </a:solidFill>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826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FA4514-BA43-4A9F-806A-84E2537F9371}" type="slidenum">
              <a:rPr lang="en-US" altLang="en-US">
                <a:solidFill>
                  <a:srgbClr val="000000"/>
                </a:solidFill>
              </a:rPr>
              <a:pPr/>
              <a:t>16</a:t>
            </a:fld>
            <a:endParaRPr lang="en-US" altLang="en-US">
              <a:solidFill>
                <a:srgbClr val="000000"/>
              </a:solidFill>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051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46297-58EF-4FC5-8FC4-8F2B67F98AFB}" type="slidenum">
              <a:rPr lang="en-US" altLang="en-US">
                <a:solidFill>
                  <a:srgbClr val="000000"/>
                </a:solidFill>
              </a:rPr>
              <a:pPr/>
              <a:t>17</a:t>
            </a:fld>
            <a:endParaRPr lang="en-US" altLang="en-US">
              <a:solidFill>
                <a:srgbClr val="000000"/>
              </a:solidFill>
            </a:endParaRPr>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05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18</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40417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3A5223-F8EE-424B-A362-EB4BB2E55673}" type="slidenum">
              <a:rPr lang="en-US" altLang="en-US"/>
              <a:pPr/>
              <a:t>19</a:t>
            </a:fld>
            <a:endParaRPr lang="en-US" alt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r>
              <a:rPr lang="en-US" altLang="en-US"/>
              <a:t>sedr42021_0515a.jpg</a:t>
            </a:r>
          </a:p>
        </p:txBody>
      </p:sp>
    </p:spTree>
    <p:extLst>
      <p:ext uri="{BB962C8B-B14F-4D97-AF65-F5344CB8AC3E}">
        <p14:creationId xmlns:p14="http://schemas.microsoft.com/office/powerpoint/2010/main" val="216398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tr-T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9309D563-0D16-488F-819E-09C0818FC523}" type="datetimeFigureOut">
              <a:rPr lang="tr-TR" smtClean="0"/>
              <a:t>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416132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9309D563-0D16-488F-819E-09C0818FC523}" type="datetimeFigureOut">
              <a:rPr lang="tr-TR" smtClean="0"/>
              <a:t>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1017777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9309D563-0D16-488F-819E-09C0818FC523}" type="datetimeFigureOut">
              <a:rPr lang="tr-TR" smtClean="0"/>
              <a:t>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2271988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2844800" cy="476250"/>
          </a:xfrm>
        </p:spPr>
        <p:txBody>
          <a:bodyPr/>
          <a:lstStyle>
            <a:lvl1pPr>
              <a:defRPr/>
            </a:lvl1pPr>
          </a:lstStyle>
          <a:p>
            <a:endParaRPr lang="en-US" altLang="en-US">
              <a:solidFill>
                <a:srgbClr val="000000"/>
              </a:solidFill>
            </a:endParaRPr>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solidFill>
                <a:srgbClr val="000000"/>
              </a:solidFill>
            </a:endParaRPr>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fld id="{305CEF8F-6D4C-4800-A000-18D439964471}"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932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Comic Sans MS" panose="030F0702030302020204" pitchFamily="66"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128230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11162"/>
          </a:xfrm>
        </p:spPr>
        <p:txBody>
          <a:bodyPr/>
          <a:lstStyle>
            <a:lvl1pPr>
              <a:defRPr sz="2800">
                <a:latin typeface="Comic Sans MS" panose="030F070203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4214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fontAlgn="base">
              <a:spcBef>
                <a:spcPct val="0"/>
              </a:spcBef>
              <a:spcAft>
                <a:spcPct val="0"/>
              </a:spcAft>
            </a:pPr>
            <a:fld id="{5B526BD5-4B93-49A1-81E2-FF066F18460F}"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1723242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101600" y="6400800"/>
            <a:ext cx="5080000" cy="304800"/>
          </a:xfrm>
          <a:prstGeom prst="rect">
            <a:avLst/>
          </a:prstGeom>
        </p:spPr>
        <p:txBody>
          <a:bodyPr/>
          <a:lstStyle>
            <a:lvl1pPr>
              <a:defRPr/>
            </a:lvl1pPr>
          </a:lstStyle>
          <a:p>
            <a:pPr fontAlgn="base">
              <a:spcBef>
                <a:spcPct val="0"/>
              </a:spcBef>
              <a:spcAft>
                <a:spcPct val="0"/>
              </a:spcAft>
            </a:pPr>
            <a:r>
              <a:rPr lang="en-US" altLang="en-US" smtClean="0">
                <a:solidFill>
                  <a:srgbClr val="000000"/>
                </a:solidFill>
                <a:latin typeface="Arial" pitchFamily="34" charset="0"/>
              </a:rPr>
              <a:t>Microelectronic Circuits - Fifth Edition    Sedra/Smith</a:t>
            </a:r>
            <a:endParaRPr lang="en-US" altLang="en-US">
              <a:solidFill>
                <a:srgbClr val="000000"/>
              </a:solidFill>
              <a:latin typeface="Arial" pitchFamily="34" charset="0"/>
            </a:endParaRPr>
          </a:p>
        </p:txBody>
      </p:sp>
      <p:sp>
        <p:nvSpPr>
          <p:cNvPr id="4" name="Slide Number Placeholder 3"/>
          <p:cNvSpPr>
            <a:spLocks noGrp="1"/>
          </p:cNvSpPr>
          <p:nvPr>
            <p:ph type="sldNum" sz="quarter" idx="11"/>
          </p:nvPr>
        </p:nvSpPr>
        <p:spPr>
          <a:xfrm>
            <a:off x="9042400" y="6400800"/>
            <a:ext cx="3149600" cy="304800"/>
          </a:xfrm>
          <a:prstGeom prst="rect">
            <a:avLst/>
          </a:prstGeom>
        </p:spPr>
        <p:txBody>
          <a:bodyPr/>
          <a:lstStyle>
            <a:lvl1pPr>
              <a:defRPr/>
            </a:lvl1pPr>
          </a:lstStyle>
          <a:p>
            <a:pPr fontAlgn="base">
              <a:spcBef>
                <a:spcPct val="0"/>
              </a:spcBef>
              <a:spcAft>
                <a:spcPct val="0"/>
              </a:spcAft>
            </a:pPr>
            <a:fld id="{E3E8DC13-1E67-49E3-B35F-63E9F72E1B5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3113468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Comic Sans MS" panose="030F0702030302020204" pitchFamily="66"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18827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11162"/>
          </a:xfrm>
        </p:spPr>
        <p:txBody>
          <a:bodyPr/>
          <a:lstStyle>
            <a:lvl1pPr>
              <a:defRPr sz="2800">
                <a:latin typeface="Comic Sans MS" panose="030F070203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618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fontAlgn="base">
              <a:spcBef>
                <a:spcPct val="0"/>
              </a:spcBef>
              <a:spcAft>
                <a:spcPct val="0"/>
              </a:spcAft>
            </a:pPr>
            <a:fld id="{5B526BD5-4B93-49A1-81E2-FF066F18460F}"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320179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9309D563-0D16-488F-819E-09C0818FC523}" type="datetimeFigureOut">
              <a:rPr lang="tr-TR" smtClean="0"/>
              <a:t>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4141643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101600" y="6400800"/>
            <a:ext cx="5080000" cy="304800"/>
          </a:xfrm>
          <a:prstGeom prst="rect">
            <a:avLst/>
          </a:prstGeom>
        </p:spPr>
        <p:txBody>
          <a:bodyPr/>
          <a:lstStyle>
            <a:lvl1pPr>
              <a:defRPr/>
            </a:lvl1pPr>
          </a:lstStyle>
          <a:p>
            <a:pPr fontAlgn="base">
              <a:spcBef>
                <a:spcPct val="0"/>
              </a:spcBef>
              <a:spcAft>
                <a:spcPct val="0"/>
              </a:spcAft>
            </a:pPr>
            <a:r>
              <a:rPr lang="en-US" altLang="en-US" smtClean="0">
                <a:solidFill>
                  <a:srgbClr val="000000"/>
                </a:solidFill>
                <a:latin typeface="Arial" pitchFamily="34" charset="0"/>
              </a:rPr>
              <a:t>Microelectronic Circuits - Fifth Edition    Sedra/Smith</a:t>
            </a:r>
            <a:endParaRPr lang="en-US" altLang="en-US">
              <a:solidFill>
                <a:srgbClr val="000000"/>
              </a:solidFill>
              <a:latin typeface="Arial" pitchFamily="34" charset="0"/>
            </a:endParaRPr>
          </a:p>
        </p:txBody>
      </p:sp>
      <p:sp>
        <p:nvSpPr>
          <p:cNvPr id="4" name="Slide Number Placeholder 3"/>
          <p:cNvSpPr>
            <a:spLocks noGrp="1"/>
          </p:cNvSpPr>
          <p:nvPr>
            <p:ph type="sldNum" sz="quarter" idx="11"/>
          </p:nvPr>
        </p:nvSpPr>
        <p:spPr>
          <a:xfrm>
            <a:off x="9042400" y="6400800"/>
            <a:ext cx="3149600" cy="304800"/>
          </a:xfrm>
          <a:prstGeom prst="rect">
            <a:avLst/>
          </a:prstGeom>
        </p:spPr>
        <p:txBody>
          <a:bodyPr/>
          <a:lstStyle>
            <a:lvl1pPr>
              <a:defRPr/>
            </a:lvl1pPr>
          </a:lstStyle>
          <a:p>
            <a:pPr fontAlgn="base">
              <a:spcBef>
                <a:spcPct val="0"/>
              </a:spcBef>
              <a:spcAft>
                <a:spcPct val="0"/>
              </a:spcAft>
            </a:pPr>
            <a:fld id="{E3E8DC13-1E67-49E3-B35F-63E9F72E1B5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765915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Comic Sans MS" panose="030F0702030302020204" pitchFamily="66"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77593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11162"/>
          </a:xfrm>
        </p:spPr>
        <p:txBody>
          <a:bodyPr/>
          <a:lstStyle>
            <a:lvl1pPr>
              <a:defRPr sz="2800">
                <a:latin typeface="Comic Sans MS" panose="030F070203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3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fontAlgn="base">
              <a:spcBef>
                <a:spcPct val="0"/>
              </a:spcBef>
              <a:spcAft>
                <a:spcPct val="0"/>
              </a:spcAft>
            </a:pPr>
            <a:fld id="{5B526BD5-4B93-49A1-81E2-FF066F18460F}"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2830354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101600" y="6400800"/>
            <a:ext cx="5080000" cy="304800"/>
          </a:xfrm>
          <a:prstGeom prst="rect">
            <a:avLst/>
          </a:prstGeom>
        </p:spPr>
        <p:txBody>
          <a:bodyPr/>
          <a:lstStyle>
            <a:lvl1pPr>
              <a:defRPr/>
            </a:lvl1pPr>
          </a:lstStyle>
          <a:p>
            <a:pPr fontAlgn="base">
              <a:spcBef>
                <a:spcPct val="0"/>
              </a:spcBef>
              <a:spcAft>
                <a:spcPct val="0"/>
              </a:spcAft>
            </a:pPr>
            <a:r>
              <a:rPr lang="en-US" altLang="en-US" smtClean="0">
                <a:solidFill>
                  <a:srgbClr val="000000"/>
                </a:solidFill>
                <a:latin typeface="Arial" pitchFamily="34" charset="0"/>
              </a:rPr>
              <a:t>Microelectronic Circuits - Fifth Edition    Sedra/Smith</a:t>
            </a:r>
            <a:endParaRPr lang="en-US" altLang="en-US">
              <a:solidFill>
                <a:srgbClr val="000000"/>
              </a:solidFill>
              <a:latin typeface="Arial" pitchFamily="34" charset="0"/>
            </a:endParaRPr>
          </a:p>
        </p:txBody>
      </p:sp>
      <p:sp>
        <p:nvSpPr>
          <p:cNvPr id="4" name="Slide Number Placeholder 3"/>
          <p:cNvSpPr>
            <a:spLocks noGrp="1"/>
          </p:cNvSpPr>
          <p:nvPr>
            <p:ph type="sldNum" sz="quarter" idx="11"/>
          </p:nvPr>
        </p:nvSpPr>
        <p:spPr>
          <a:xfrm>
            <a:off x="9042400" y="6400800"/>
            <a:ext cx="3149600" cy="304800"/>
          </a:xfrm>
          <a:prstGeom prst="rect">
            <a:avLst/>
          </a:prstGeom>
        </p:spPr>
        <p:txBody>
          <a:bodyPr/>
          <a:lstStyle>
            <a:lvl1pPr>
              <a:defRPr/>
            </a:lvl1pPr>
          </a:lstStyle>
          <a:p>
            <a:pPr fontAlgn="base">
              <a:spcBef>
                <a:spcPct val="0"/>
              </a:spcBef>
              <a:spcAft>
                <a:spcPct val="0"/>
              </a:spcAft>
            </a:pPr>
            <a:fld id="{E3E8DC13-1E67-49E3-B35F-63E9F72E1B5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3904804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Comic Sans MS" panose="030F0702030302020204" pitchFamily="66"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atin typeface="Comic Sans MS" panose="030F0702030302020204" pitchFamily="66"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04188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11162"/>
          </a:xfrm>
        </p:spPr>
        <p:txBody>
          <a:bodyPr/>
          <a:lstStyle>
            <a:lvl1pPr>
              <a:defRPr sz="2800">
                <a:latin typeface="Comic Sans MS" panose="030F0702030302020204" pitchFamily="66" charset="0"/>
              </a:defRPr>
            </a:lvl1pPr>
          </a:lstStyle>
          <a:p>
            <a:r>
              <a:rPr lang="en-US"/>
              <a:t>Click to edit Master title style</a:t>
            </a:r>
          </a:p>
        </p:txBody>
      </p:sp>
      <p:sp>
        <p:nvSpPr>
          <p:cNvPr id="3" name="Content Placeholder 2"/>
          <p:cNvSpPr>
            <a:spLocks noGrp="1"/>
          </p:cNvSpPr>
          <p:nvPr>
            <p:ph idx="1"/>
          </p:nvPr>
        </p:nvSpPr>
        <p:spPr/>
        <p:txBody>
          <a:bodyPr/>
          <a:lstStyle>
            <a:lvl1pPr>
              <a:defRPr sz="2000">
                <a:latin typeface="Comic Sans MS" panose="030F0702030302020204" pitchFamily="66" charset="0"/>
              </a:defRPr>
            </a:lvl1pPr>
            <a:lvl2pPr>
              <a:defRPr sz="2000">
                <a:latin typeface="Comic Sans MS" panose="030F0702030302020204" pitchFamily="66" charset="0"/>
              </a:defRPr>
            </a:lvl2pPr>
            <a:lvl3pPr>
              <a:defRPr sz="2000">
                <a:latin typeface="Comic Sans MS" panose="030F0702030302020204" pitchFamily="66" charset="0"/>
              </a:defRPr>
            </a:lvl3pPr>
            <a:lvl4pPr>
              <a:defRPr sz="2000">
                <a:latin typeface="Comic Sans MS" panose="030F0702030302020204" pitchFamily="66" charset="0"/>
              </a:defRPr>
            </a:lvl4pPr>
            <a:lvl5pPr>
              <a:defRPr sz="2000">
                <a:latin typeface="Comic Sans MS" panose="030F0702030302020204" pitchFamily="66"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575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fontAlgn="base">
              <a:spcBef>
                <a:spcPct val="0"/>
              </a:spcBef>
              <a:spcAft>
                <a:spcPct val="0"/>
              </a:spcAft>
            </a:pPr>
            <a:fld id="{5B526BD5-4B93-49A1-81E2-FF066F18460F}"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89261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101600" y="6400800"/>
            <a:ext cx="5080000" cy="304800"/>
          </a:xfrm>
          <a:prstGeom prst="rect">
            <a:avLst/>
          </a:prstGeom>
        </p:spPr>
        <p:txBody>
          <a:bodyPr/>
          <a:lstStyle>
            <a:lvl1pPr>
              <a:defRPr/>
            </a:lvl1pPr>
          </a:lstStyle>
          <a:p>
            <a:pPr fontAlgn="base">
              <a:spcBef>
                <a:spcPct val="0"/>
              </a:spcBef>
              <a:spcAft>
                <a:spcPct val="0"/>
              </a:spcAft>
            </a:pPr>
            <a:r>
              <a:rPr lang="en-US" altLang="en-US" smtClean="0">
                <a:solidFill>
                  <a:srgbClr val="000000"/>
                </a:solidFill>
                <a:latin typeface="Arial" pitchFamily="34" charset="0"/>
              </a:rPr>
              <a:t>Microelectronic Circuits - Fifth Edition    Sedra/Smith</a:t>
            </a:r>
            <a:endParaRPr lang="en-US" altLang="en-US">
              <a:solidFill>
                <a:srgbClr val="000000"/>
              </a:solidFill>
              <a:latin typeface="Arial" pitchFamily="34" charset="0"/>
            </a:endParaRPr>
          </a:p>
        </p:txBody>
      </p:sp>
      <p:sp>
        <p:nvSpPr>
          <p:cNvPr id="4" name="Slide Number Placeholder 3"/>
          <p:cNvSpPr>
            <a:spLocks noGrp="1"/>
          </p:cNvSpPr>
          <p:nvPr>
            <p:ph type="sldNum" sz="quarter" idx="11"/>
          </p:nvPr>
        </p:nvSpPr>
        <p:spPr>
          <a:xfrm>
            <a:off x="9042400" y="6400800"/>
            <a:ext cx="3149600" cy="304800"/>
          </a:xfrm>
          <a:prstGeom prst="rect">
            <a:avLst/>
          </a:prstGeom>
        </p:spPr>
        <p:txBody>
          <a:bodyPr/>
          <a:lstStyle>
            <a:lvl1pPr>
              <a:defRPr/>
            </a:lvl1pPr>
          </a:lstStyle>
          <a:p>
            <a:pPr fontAlgn="base">
              <a:spcBef>
                <a:spcPct val="0"/>
              </a:spcBef>
              <a:spcAft>
                <a:spcPct val="0"/>
              </a:spcAft>
            </a:pPr>
            <a:fld id="{E3E8DC13-1E67-49E3-B35F-63E9F72E1B5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906766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744"/>
            <a:ext cx="109728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a:t>Click to edit Master text styles</a:t>
            </a:r>
          </a:p>
        </p:txBody>
      </p:sp>
      <p:sp>
        <p:nvSpPr>
          <p:cNvPr id="9" name="Title 8"/>
          <p:cNvSpPr>
            <a:spLocks noGrp="1"/>
          </p:cNvSpPr>
          <p:nvPr>
            <p:ph type="title"/>
          </p:nvPr>
        </p:nvSpPr>
        <p:spPr>
          <a:xfrm>
            <a:off x="609600" y="274638"/>
            <a:ext cx="10972800" cy="648000"/>
          </a:xfrm>
        </p:spPr>
        <p:txBody>
          <a:bodyPr>
            <a:noAutofit/>
          </a:bodyPr>
          <a:lstStyle>
            <a:lvl1pPr>
              <a:defRPr sz="240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131539917"/>
      </p:ext>
    </p:extLst>
  </p:cSld>
  <p:clrMapOvr>
    <a:masterClrMapping/>
  </p:clrMapOvr>
  <p:transition>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tr-T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309D563-0D16-488F-819E-09C0818FC523}" type="datetimeFigureOut">
              <a:rPr lang="tr-TR" smtClean="0"/>
              <a:t>4.04.2020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338515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204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A10E42-1033-44A8-8349-ABB5A7C06189}"/>
              </a:ext>
            </a:extLst>
          </p:cNvPr>
          <p:cNvSpPr>
            <a:spLocks noGrp="1"/>
          </p:cNvSpPr>
          <p:nvPr>
            <p:ph type="body" sz="half" idx="1"/>
          </p:nvPr>
        </p:nvSpPr>
        <p:spPr>
          <a:xfrm>
            <a:off x="9144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3F85C3-B146-4B42-90E3-836A5D5A240D}"/>
              </a:ext>
            </a:extLst>
          </p:cNvPr>
          <p:cNvSpPr>
            <a:spLocks noGrp="1"/>
          </p:cNvSpPr>
          <p:nvPr>
            <p:ph sz="quarter" idx="2"/>
          </p:nvPr>
        </p:nvSpPr>
        <p:spPr>
          <a:xfrm>
            <a:off x="6197600" y="4495800"/>
            <a:ext cx="508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D039596-8BBE-4C0D-B2F2-49D39915F4EC}"/>
              </a:ext>
            </a:extLst>
          </p:cNvPr>
          <p:cNvSpPr>
            <a:spLocks noGrp="1"/>
          </p:cNvSpPr>
          <p:nvPr>
            <p:ph sz="quarter" idx="3"/>
          </p:nvPr>
        </p:nvSpPr>
        <p:spPr>
          <a:xfrm>
            <a:off x="6197600" y="5486400"/>
            <a:ext cx="508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8">
            <a:extLst>
              <a:ext uri="{FF2B5EF4-FFF2-40B4-BE49-F238E27FC236}">
                <a16:creationId xmlns:a16="http://schemas.microsoft.com/office/drawing/2014/main" id="{2D8F9C9E-D41F-477D-8505-C505E16B77DF}"/>
              </a:ext>
            </a:extLst>
          </p:cNvPr>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7" name="Rectangle 19">
            <a:extLst>
              <a:ext uri="{FF2B5EF4-FFF2-40B4-BE49-F238E27FC236}">
                <a16:creationId xmlns:a16="http://schemas.microsoft.com/office/drawing/2014/main" id="{E258AA85-B3F1-4806-9956-F0C6927753EC}"/>
              </a:ext>
            </a:extLst>
          </p:cNvPr>
          <p:cNvSpPr>
            <a:spLocks noGrp="1" noChangeArrowheads="1"/>
          </p:cNvSpPr>
          <p:nvPr>
            <p:ph type="sldNum" sz="quarter" idx="11"/>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8" name="Title 7">
            <a:extLst>
              <a:ext uri="{FF2B5EF4-FFF2-40B4-BE49-F238E27FC236}">
                <a16:creationId xmlns:a16="http://schemas.microsoft.com/office/drawing/2014/main" id="{609CFAF3-82B5-4EF4-8CC2-8D697B86BCA1}"/>
              </a:ext>
            </a:extLst>
          </p:cNvPr>
          <p:cNvSpPr>
            <a:spLocks noGrp="1"/>
          </p:cNvSpPr>
          <p:nvPr>
            <p:ph type="title"/>
          </p:nvPr>
        </p:nvSpPr>
        <p:spPr/>
        <p:txBody>
          <a:bodyPr/>
          <a:lstStyle/>
          <a:p>
            <a:r>
              <a:rPr lang="en-US" dirty="0"/>
              <a:t>Click to edit Master title style</a:t>
            </a:r>
            <a:endParaRPr lang="tr-TR" dirty="0"/>
          </a:p>
        </p:txBody>
      </p:sp>
    </p:spTree>
    <p:extLst>
      <p:ext uri="{BB962C8B-B14F-4D97-AF65-F5344CB8AC3E}">
        <p14:creationId xmlns:p14="http://schemas.microsoft.com/office/powerpoint/2010/main" val="3489926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703CB8-747D-4BDA-949E-9AD20909E7E7}"/>
              </a:ext>
            </a:extLst>
          </p:cNvPr>
          <p:cNvSpPr>
            <a:spLocks noGrp="1"/>
          </p:cNvSpPr>
          <p:nvPr>
            <p:ph type="body" sz="half" idx="1"/>
          </p:nvPr>
        </p:nvSpPr>
        <p:spPr>
          <a:xfrm>
            <a:off x="9144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52E7A8-B310-446D-8A4C-09E6E8D2C145}"/>
              </a:ext>
            </a:extLst>
          </p:cNvPr>
          <p:cNvSpPr>
            <a:spLocks noGrp="1"/>
          </p:cNvSpPr>
          <p:nvPr>
            <p:ph sz="half" idx="2"/>
          </p:nvPr>
        </p:nvSpPr>
        <p:spPr>
          <a:xfrm>
            <a:off x="61976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8">
            <a:extLst>
              <a:ext uri="{FF2B5EF4-FFF2-40B4-BE49-F238E27FC236}">
                <a16:creationId xmlns:a16="http://schemas.microsoft.com/office/drawing/2014/main" id="{054E090C-FEED-4957-B713-6FB234EAC2DA}"/>
              </a:ext>
            </a:extLst>
          </p:cNvPr>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6" name="Rectangle 19">
            <a:extLst>
              <a:ext uri="{FF2B5EF4-FFF2-40B4-BE49-F238E27FC236}">
                <a16:creationId xmlns:a16="http://schemas.microsoft.com/office/drawing/2014/main" id="{DDAE7214-F992-480A-86A3-994066A1854F}"/>
              </a:ext>
            </a:extLst>
          </p:cNvPr>
          <p:cNvSpPr>
            <a:spLocks noGrp="1" noChangeArrowheads="1"/>
          </p:cNvSpPr>
          <p:nvPr>
            <p:ph type="sldNum" sz="quarter" idx="11"/>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7" name="Title 6">
            <a:extLst>
              <a:ext uri="{FF2B5EF4-FFF2-40B4-BE49-F238E27FC236}">
                <a16:creationId xmlns:a16="http://schemas.microsoft.com/office/drawing/2014/main" id="{478A8A07-B03E-4DD6-A487-153433EEB54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911113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4B951637-9362-4A1A-AFBC-3983F630443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2390352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3803" name="Rectangle 11">
            <a:extLst>
              <a:ext uri="{FF2B5EF4-FFF2-40B4-BE49-F238E27FC236}">
                <a16:creationId xmlns:a16="http://schemas.microsoft.com/office/drawing/2014/main" id="{0D5129D5-FB12-4E41-93AA-D61AD30EEA92}"/>
              </a:ext>
            </a:extLst>
          </p:cNvPr>
          <p:cNvSpPr>
            <a:spLocks noGrp="1" noChangeArrowheads="1"/>
          </p:cNvSpPr>
          <p:nvPr>
            <p:ph type="ctrTitle"/>
          </p:nvPr>
        </p:nvSpPr>
        <p:spPr>
          <a:xfrm>
            <a:off x="2743200" y="1143000"/>
            <a:ext cx="8839200" cy="2209800"/>
          </a:xfrm>
        </p:spPr>
        <p:txBody>
          <a:bodyPr/>
          <a:lstStyle>
            <a:lvl1pPr>
              <a:defRPr sz="4800"/>
            </a:lvl1pPr>
          </a:lstStyle>
          <a:p>
            <a:pPr lvl="0"/>
            <a:r>
              <a:rPr lang="en-US" altLang="tr-TR" noProof="0"/>
              <a:t>Click to edit Master title style</a:t>
            </a:r>
          </a:p>
        </p:txBody>
      </p:sp>
      <p:sp>
        <p:nvSpPr>
          <p:cNvPr id="33804" name="Rectangle 12">
            <a:extLst>
              <a:ext uri="{FF2B5EF4-FFF2-40B4-BE49-F238E27FC236}">
                <a16:creationId xmlns:a16="http://schemas.microsoft.com/office/drawing/2014/main" id="{0ED718DC-7B6D-4CAA-BB10-8F0C2D0DE466}"/>
              </a:ext>
            </a:extLst>
          </p:cNvPr>
          <p:cNvSpPr>
            <a:spLocks noGrp="1" noChangeArrowheads="1"/>
          </p:cNvSpPr>
          <p:nvPr>
            <p:ph type="subTitle" idx="1"/>
          </p:nvPr>
        </p:nvSpPr>
        <p:spPr>
          <a:xfrm>
            <a:off x="1828800" y="3962400"/>
            <a:ext cx="9144000" cy="1600200"/>
          </a:xfrm>
        </p:spPr>
        <p:txBody>
          <a:bodyPr anchor="ctr"/>
          <a:lstStyle>
            <a:lvl1pPr marL="0" indent="0" algn="ctr">
              <a:buFont typeface="Wingdings" panose="05000000000000000000" pitchFamily="2" charset="2"/>
              <a:buNone/>
              <a:defRPr/>
            </a:lvl1pPr>
          </a:lstStyle>
          <a:p>
            <a:pPr lvl="0"/>
            <a:r>
              <a:rPr lang="en-US" altLang="tr-TR" noProof="0"/>
              <a:t>Click to edit Master subtitle style</a:t>
            </a:r>
          </a:p>
        </p:txBody>
      </p:sp>
      <p:sp>
        <p:nvSpPr>
          <p:cNvPr id="33805" name="Rectangle 13">
            <a:extLst>
              <a:ext uri="{FF2B5EF4-FFF2-40B4-BE49-F238E27FC236}">
                <a16:creationId xmlns:a16="http://schemas.microsoft.com/office/drawing/2014/main" id="{29104EF7-568A-4415-9ED4-C397B60102A4}"/>
              </a:ext>
            </a:extLst>
          </p:cNvPr>
          <p:cNvSpPr>
            <a:spLocks noGrp="1" noChangeArrowheads="1"/>
          </p:cNvSpPr>
          <p:nvPr>
            <p:ph type="dt" sz="half" idx="2"/>
          </p:nvPr>
        </p:nvSpPr>
        <p:spPr>
          <a:xfrm>
            <a:off x="1217084" y="6251575"/>
            <a:ext cx="2540000" cy="457200"/>
          </a:xfrm>
        </p:spPr>
        <p:txBody>
          <a:bodyPr/>
          <a:lstStyle>
            <a:lvl1pPr>
              <a:defRPr/>
            </a:lvl1pPr>
          </a:lstStyle>
          <a:p>
            <a:pPr fontAlgn="base">
              <a:spcBef>
                <a:spcPct val="0"/>
              </a:spcBef>
              <a:spcAft>
                <a:spcPct val="0"/>
              </a:spcAft>
            </a:pPr>
            <a:endParaRPr lang="en-US" altLang="tr-TR">
              <a:solidFill>
                <a:prstClr val="black"/>
              </a:solidFill>
              <a:latin typeface="Arial" pitchFamily="34" charset="0"/>
            </a:endParaRPr>
          </a:p>
        </p:txBody>
      </p:sp>
      <p:sp>
        <p:nvSpPr>
          <p:cNvPr id="33806" name="Rectangle 14">
            <a:extLst>
              <a:ext uri="{FF2B5EF4-FFF2-40B4-BE49-F238E27FC236}">
                <a16:creationId xmlns:a16="http://schemas.microsoft.com/office/drawing/2014/main" id="{9C69C6C5-E6AD-4B7F-97BF-BECF2AB9037E}"/>
              </a:ext>
            </a:extLst>
          </p:cNvPr>
          <p:cNvSpPr>
            <a:spLocks noGrp="1" noChangeArrowheads="1"/>
          </p:cNvSpPr>
          <p:nvPr>
            <p:ph type="ftr" sz="quarter" idx="3"/>
          </p:nvPr>
        </p:nvSpPr>
        <p:spPr>
          <a:xfrm>
            <a:off x="4472517" y="6248400"/>
            <a:ext cx="3860800" cy="457200"/>
          </a:xfrm>
        </p:spPr>
        <p:txBody>
          <a:bodyPr/>
          <a:lstStyle>
            <a:lvl1pPr>
              <a:defRPr/>
            </a:lvl1pPr>
          </a:lstStyle>
          <a:p>
            <a:pPr fontAlgn="base">
              <a:spcBef>
                <a:spcPct val="0"/>
              </a:spcBef>
              <a:spcAft>
                <a:spcPct val="0"/>
              </a:spcAft>
            </a:pPr>
            <a:endParaRPr lang="en-US" altLang="tr-TR">
              <a:solidFill>
                <a:prstClr val="black"/>
              </a:solidFill>
              <a:latin typeface="Arial" pitchFamily="34" charset="0"/>
            </a:endParaRPr>
          </a:p>
        </p:txBody>
      </p:sp>
      <p:sp>
        <p:nvSpPr>
          <p:cNvPr id="33807" name="Rectangle 15">
            <a:extLst>
              <a:ext uri="{FF2B5EF4-FFF2-40B4-BE49-F238E27FC236}">
                <a16:creationId xmlns:a16="http://schemas.microsoft.com/office/drawing/2014/main" id="{A2296FC2-C66B-4E8D-8A16-7F7889B836DF}"/>
              </a:ext>
            </a:extLst>
          </p:cNvPr>
          <p:cNvSpPr>
            <a:spLocks noGrp="1" noChangeArrowheads="1"/>
          </p:cNvSpPr>
          <p:nvPr>
            <p:ph type="sldNum" sz="quarter" idx="4"/>
          </p:nvPr>
        </p:nvSpPr>
        <p:spPr/>
        <p:txBody>
          <a:bodyPr/>
          <a:lstStyle>
            <a:lvl1pPr>
              <a:defRPr/>
            </a:lvl1pPr>
          </a:lstStyle>
          <a:p>
            <a:pPr fontAlgn="base">
              <a:spcBef>
                <a:spcPct val="0"/>
              </a:spcBef>
              <a:spcAft>
                <a:spcPct val="0"/>
              </a:spcAft>
            </a:pPr>
            <a:fld id="{BCEDDF08-D259-4C86-8E6E-F11D6D3E597B}" type="slidenum">
              <a:rPr lang="en-US" altLang="tr-TR" smtClean="0">
                <a:solidFill>
                  <a:prstClr val="black"/>
                </a:solidFill>
                <a:latin typeface="Arial" pitchFamily="34" charset="0"/>
              </a:rPr>
              <a:pPr fontAlgn="base">
                <a:spcBef>
                  <a:spcPct val="0"/>
                </a:spcBef>
                <a:spcAft>
                  <a:spcPct val="0"/>
                </a:spcAft>
              </a:pPr>
              <a:t>‹#›</a:t>
            </a:fld>
            <a:endParaRPr lang="en-US" altLang="tr-TR">
              <a:solidFill>
                <a:prstClr val="black"/>
              </a:solidFill>
              <a:latin typeface="Arial" pitchFamily="34" charset="0"/>
            </a:endParaRPr>
          </a:p>
        </p:txBody>
      </p:sp>
    </p:spTree>
    <p:extLst>
      <p:ext uri="{BB962C8B-B14F-4D97-AF65-F5344CB8AC3E}">
        <p14:creationId xmlns:p14="http://schemas.microsoft.com/office/powerpoint/2010/main" val="4263930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24744"/>
            <a:ext cx="10972800" cy="5112568"/>
          </a:xfrm>
        </p:spPr>
        <p:txBody>
          <a:bodyPr/>
          <a:lstStyle>
            <a:lvl1pPr marL="0" indent="457200">
              <a:buNone/>
              <a:defRPr>
                <a:latin typeface="Comic Sans MS" panose="030F0702030302020204" pitchFamily="66" charset="0"/>
              </a:defRPr>
            </a:lvl1pPr>
            <a:lvl2pPr>
              <a:defRPr>
                <a:latin typeface="Comic Sans MS" panose="030F0702030302020204" pitchFamily="66" charset="0"/>
              </a:defRPr>
            </a:lvl2pPr>
            <a:lvl3pPr>
              <a:defRPr>
                <a:latin typeface="Comic Sans MS" panose="030F0702030302020204" pitchFamily="66" charset="0"/>
              </a:defRPr>
            </a:lvl3pPr>
            <a:lvl4pPr>
              <a:defRPr>
                <a:latin typeface="Comic Sans MS" panose="030F0702030302020204" pitchFamily="66" charset="0"/>
              </a:defRPr>
            </a:lvl4pPr>
            <a:lvl5pPr>
              <a:defRPr>
                <a:latin typeface="Comic Sans MS" panose="030F0702030302020204" pitchFamily="66" charset="0"/>
              </a:defRPr>
            </a:lvl5pPr>
          </a:lstStyle>
          <a:p>
            <a:pPr lvl="0"/>
            <a:r>
              <a:rPr lang="en-US" dirty="0"/>
              <a:t>Click to edit Master text styles</a:t>
            </a:r>
          </a:p>
        </p:txBody>
      </p:sp>
      <p:sp>
        <p:nvSpPr>
          <p:cNvPr id="9" name="Title 8"/>
          <p:cNvSpPr>
            <a:spLocks noGrp="1"/>
          </p:cNvSpPr>
          <p:nvPr>
            <p:ph type="title"/>
          </p:nvPr>
        </p:nvSpPr>
        <p:spPr>
          <a:xfrm>
            <a:off x="609600" y="274638"/>
            <a:ext cx="10972800" cy="648000"/>
          </a:xfrm>
        </p:spPr>
        <p:txBody>
          <a:bodyPr>
            <a:noAutofit/>
          </a:bodyPr>
          <a:lstStyle>
            <a:lvl1pPr>
              <a:defRPr sz="2400">
                <a:effectLst>
                  <a:outerShdw blurRad="38100" dist="38100" dir="2700000" algn="tl">
                    <a:srgbClr val="000000">
                      <a:alpha val="43137"/>
                    </a:srgbClr>
                  </a:outerShdw>
                </a:effectLst>
              </a:defRPr>
            </a:lvl1pPr>
          </a:lstStyle>
          <a:p>
            <a:r>
              <a:rPr lang="en-US" dirty="0"/>
              <a:t>Click to edit Master title style</a:t>
            </a:r>
          </a:p>
        </p:txBody>
      </p:sp>
    </p:spTree>
    <p:extLst>
      <p:ext uri="{BB962C8B-B14F-4D97-AF65-F5344CB8AC3E}">
        <p14:creationId xmlns:p14="http://schemas.microsoft.com/office/powerpoint/2010/main" val="475301780"/>
      </p:ext>
    </p:extLst>
  </p:cSld>
  <p:clrMapOvr>
    <a:masterClrMapping/>
  </p:clrMapOvr>
  <p:transition>
    <p:plus/>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628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1A10E42-1033-44A8-8349-ABB5A7C06189}"/>
              </a:ext>
            </a:extLst>
          </p:cNvPr>
          <p:cNvSpPr>
            <a:spLocks noGrp="1"/>
          </p:cNvSpPr>
          <p:nvPr>
            <p:ph type="body" sz="half" idx="1"/>
          </p:nvPr>
        </p:nvSpPr>
        <p:spPr>
          <a:xfrm>
            <a:off x="9144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3F85C3-B146-4B42-90E3-836A5D5A240D}"/>
              </a:ext>
            </a:extLst>
          </p:cNvPr>
          <p:cNvSpPr>
            <a:spLocks noGrp="1"/>
          </p:cNvSpPr>
          <p:nvPr>
            <p:ph sz="quarter" idx="2"/>
          </p:nvPr>
        </p:nvSpPr>
        <p:spPr>
          <a:xfrm>
            <a:off x="6197600" y="4495800"/>
            <a:ext cx="508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a:extLst>
              <a:ext uri="{FF2B5EF4-FFF2-40B4-BE49-F238E27FC236}">
                <a16:creationId xmlns:a16="http://schemas.microsoft.com/office/drawing/2014/main" id="{7D039596-8BBE-4C0D-B2F2-49D39915F4EC}"/>
              </a:ext>
            </a:extLst>
          </p:cNvPr>
          <p:cNvSpPr>
            <a:spLocks noGrp="1"/>
          </p:cNvSpPr>
          <p:nvPr>
            <p:ph sz="quarter" idx="3"/>
          </p:nvPr>
        </p:nvSpPr>
        <p:spPr>
          <a:xfrm>
            <a:off x="6197600" y="5486400"/>
            <a:ext cx="5080000" cy="83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18">
            <a:extLst>
              <a:ext uri="{FF2B5EF4-FFF2-40B4-BE49-F238E27FC236}">
                <a16:creationId xmlns:a16="http://schemas.microsoft.com/office/drawing/2014/main" id="{2D8F9C9E-D41F-477D-8505-C505E16B77DF}"/>
              </a:ext>
            </a:extLst>
          </p:cNvPr>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7" name="Rectangle 19">
            <a:extLst>
              <a:ext uri="{FF2B5EF4-FFF2-40B4-BE49-F238E27FC236}">
                <a16:creationId xmlns:a16="http://schemas.microsoft.com/office/drawing/2014/main" id="{E258AA85-B3F1-4806-9956-F0C6927753EC}"/>
              </a:ext>
            </a:extLst>
          </p:cNvPr>
          <p:cNvSpPr>
            <a:spLocks noGrp="1" noChangeArrowheads="1"/>
          </p:cNvSpPr>
          <p:nvPr>
            <p:ph type="sldNum" sz="quarter" idx="11"/>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8" name="Title 7">
            <a:extLst>
              <a:ext uri="{FF2B5EF4-FFF2-40B4-BE49-F238E27FC236}">
                <a16:creationId xmlns:a16="http://schemas.microsoft.com/office/drawing/2014/main" id="{609CFAF3-82B5-4EF4-8CC2-8D697B86BCA1}"/>
              </a:ext>
            </a:extLst>
          </p:cNvPr>
          <p:cNvSpPr>
            <a:spLocks noGrp="1"/>
          </p:cNvSpPr>
          <p:nvPr>
            <p:ph type="title"/>
          </p:nvPr>
        </p:nvSpPr>
        <p:spPr/>
        <p:txBody>
          <a:bodyPr/>
          <a:lstStyle/>
          <a:p>
            <a:r>
              <a:rPr lang="en-US" dirty="0"/>
              <a:t>Click to edit Master title style</a:t>
            </a:r>
            <a:endParaRPr lang="tr-TR" dirty="0"/>
          </a:p>
        </p:txBody>
      </p:sp>
    </p:spTree>
    <p:extLst>
      <p:ext uri="{BB962C8B-B14F-4D97-AF65-F5344CB8AC3E}">
        <p14:creationId xmlns:p14="http://schemas.microsoft.com/office/powerpoint/2010/main" val="2802101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703CB8-747D-4BDA-949E-9AD20909E7E7}"/>
              </a:ext>
            </a:extLst>
          </p:cNvPr>
          <p:cNvSpPr>
            <a:spLocks noGrp="1"/>
          </p:cNvSpPr>
          <p:nvPr>
            <p:ph type="body" sz="half" idx="1"/>
          </p:nvPr>
        </p:nvSpPr>
        <p:spPr>
          <a:xfrm>
            <a:off x="9144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52E7A8-B310-446D-8A4C-09E6E8D2C145}"/>
              </a:ext>
            </a:extLst>
          </p:cNvPr>
          <p:cNvSpPr>
            <a:spLocks noGrp="1"/>
          </p:cNvSpPr>
          <p:nvPr>
            <p:ph sz="half" idx="2"/>
          </p:nvPr>
        </p:nvSpPr>
        <p:spPr>
          <a:xfrm>
            <a:off x="6197600" y="4495800"/>
            <a:ext cx="5080000" cy="182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8">
            <a:extLst>
              <a:ext uri="{FF2B5EF4-FFF2-40B4-BE49-F238E27FC236}">
                <a16:creationId xmlns:a16="http://schemas.microsoft.com/office/drawing/2014/main" id="{054E090C-FEED-4957-B713-6FB234EAC2DA}"/>
              </a:ext>
            </a:extLst>
          </p:cNvPr>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6" name="Rectangle 19">
            <a:extLst>
              <a:ext uri="{FF2B5EF4-FFF2-40B4-BE49-F238E27FC236}">
                <a16:creationId xmlns:a16="http://schemas.microsoft.com/office/drawing/2014/main" id="{DDAE7214-F992-480A-86A3-994066A1854F}"/>
              </a:ext>
            </a:extLst>
          </p:cNvPr>
          <p:cNvSpPr>
            <a:spLocks noGrp="1" noChangeArrowheads="1"/>
          </p:cNvSpPr>
          <p:nvPr>
            <p:ph type="sldNum" sz="quarter" idx="11"/>
          </p:nvPr>
        </p:nvSpPr>
        <p:spPr>
          <a:ln/>
        </p:spPr>
        <p:txBody>
          <a:bodyPr/>
          <a:lstStyle>
            <a:lvl1pPr>
              <a:defRPr/>
            </a:lvl1pPr>
          </a:lstStyle>
          <a:p>
            <a:pPr fontAlgn="base">
              <a:spcBef>
                <a:spcPct val="0"/>
              </a:spcBef>
              <a:spcAft>
                <a:spcPct val="0"/>
              </a:spcAft>
              <a:defRPr/>
            </a:pPr>
            <a:endParaRPr lang="en-US" altLang="en-US" dirty="0">
              <a:solidFill>
                <a:prstClr val="black"/>
              </a:solidFill>
              <a:latin typeface="Arial" pitchFamily="34" charset="0"/>
            </a:endParaRPr>
          </a:p>
        </p:txBody>
      </p:sp>
      <p:sp>
        <p:nvSpPr>
          <p:cNvPr id="7" name="Title 6">
            <a:extLst>
              <a:ext uri="{FF2B5EF4-FFF2-40B4-BE49-F238E27FC236}">
                <a16:creationId xmlns:a16="http://schemas.microsoft.com/office/drawing/2014/main" id="{478A8A07-B03E-4DD6-A487-153433EEB54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391697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latin typeface="Arial" pitchFamily="34" charset="0"/>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4B951637-9362-4A1A-AFBC-3983F630443E}" type="slidenum">
              <a:rPr lang="en-US" altLang="en-US" smtClean="0">
                <a:solidFill>
                  <a:srgbClr val="000000"/>
                </a:solidFill>
                <a:latin typeface="Arial" pitchFamily="34" charset="0"/>
              </a:rPr>
              <a:pPr fontAlgn="base">
                <a:spcBef>
                  <a:spcPct val="0"/>
                </a:spcBef>
                <a:spcAft>
                  <a:spcPct val="0"/>
                </a:spcAft>
              </a:pPr>
              <a:t>‹#›</a:t>
            </a:fld>
            <a:endParaRPr lang="en-US" altLang="en-US">
              <a:solidFill>
                <a:srgbClr val="000000"/>
              </a:solidFill>
              <a:latin typeface="Arial" pitchFamily="34" charset="0"/>
            </a:endParaRPr>
          </a:p>
        </p:txBody>
      </p:sp>
    </p:spTree>
    <p:extLst>
      <p:ext uri="{BB962C8B-B14F-4D97-AF65-F5344CB8AC3E}">
        <p14:creationId xmlns:p14="http://schemas.microsoft.com/office/powerpoint/2010/main" val="136659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9309D563-0D16-488F-819E-09C0818FC523}" type="datetimeFigureOut">
              <a:rPr lang="tr-TR" smtClean="0"/>
              <a:t>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1617559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3803" name="Rectangle 11">
            <a:extLst>
              <a:ext uri="{FF2B5EF4-FFF2-40B4-BE49-F238E27FC236}">
                <a16:creationId xmlns:a16="http://schemas.microsoft.com/office/drawing/2014/main" id="{0D5129D5-FB12-4E41-93AA-D61AD30EEA92}"/>
              </a:ext>
            </a:extLst>
          </p:cNvPr>
          <p:cNvSpPr>
            <a:spLocks noGrp="1" noChangeArrowheads="1"/>
          </p:cNvSpPr>
          <p:nvPr>
            <p:ph type="ctrTitle"/>
          </p:nvPr>
        </p:nvSpPr>
        <p:spPr>
          <a:xfrm>
            <a:off x="2743200" y="1143000"/>
            <a:ext cx="8839200" cy="2209800"/>
          </a:xfrm>
        </p:spPr>
        <p:txBody>
          <a:bodyPr/>
          <a:lstStyle>
            <a:lvl1pPr>
              <a:defRPr sz="4800"/>
            </a:lvl1pPr>
          </a:lstStyle>
          <a:p>
            <a:pPr lvl="0"/>
            <a:r>
              <a:rPr lang="en-US" altLang="tr-TR" noProof="0"/>
              <a:t>Click to edit Master title style</a:t>
            </a:r>
          </a:p>
        </p:txBody>
      </p:sp>
      <p:sp>
        <p:nvSpPr>
          <p:cNvPr id="33804" name="Rectangle 12">
            <a:extLst>
              <a:ext uri="{FF2B5EF4-FFF2-40B4-BE49-F238E27FC236}">
                <a16:creationId xmlns:a16="http://schemas.microsoft.com/office/drawing/2014/main" id="{0ED718DC-7B6D-4CAA-BB10-8F0C2D0DE466}"/>
              </a:ext>
            </a:extLst>
          </p:cNvPr>
          <p:cNvSpPr>
            <a:spLocks noGrp="1" noChangeArrowheads="1"/>
          </p:cNvSpPr>
          <p:nvPr>
            <p:ph type="subTitle" idx="1"/>
          </p:nvPr>
        </p:nvSpPr>
        <p:spPr>
          <a:xfrm>
            <a:off x="1828800" y="3962400"/>
            <a:ext cx="9144000" cy="1600200"/>
          </a:xfrm>
        </p:spPr>
        <p:txBody>
          <a:bodyPr anchor="ctr"/>
          <a:lstStyle>
            <a:lvl1pPr marL="0" indent="0" algn="ctr">
              <a:buFont typeface="Wingdings" panose="05000000000000000000" pitchFamily="2" charset="2"/>
              <a:buNone/>
              <a:defRPr/>
            </a:lvl1pPr>
          </a:lstStyle>
          <a:p>
            <a:pPr lvl="0"/>
            <a:r>
              <a:rPr lang="en-US" altLang="tr-TR" noProof="0"/>
              <a:t>Click to edit Master subtitle style</a:t>
            </a:r>
          </a:p>
        </p:txBody>
      </p:sp>
      <p:sp>
        <p:nvSpPr>
          <p:cNvPr id="33805" name="Rectangle 13">
            <a:extLst>
              <a:ext uri="{FF2B5EF4-FFF2-40B4-BE49-F238E27FC236}">
                <a16:creationId xmlns:a16="http://schemas.microsoft.com/office/drawing/2014/main" id="{29104EF7-568A-4415-9ED4-C397B60102A4}"/>
              </a:ext>
            </a:extLst>
          </p:cNvPr>
          <p:cNvSpPr>
            <a:spLocks noGrp="1" noChangeArrowheads="1"/>
          </p:cNvSpPr>
          <p:nvPr>
            <p:ph type="dt" sz="half" idx="2"/>
          </p:nvPr>
        </p:nvSpPr>
        <p:spPr>
          <a:xfrm>
            <a:off x="1217084" y="6251575"/>
            <a:ext cx="2540000" cy="457200"/>
          </a:xfrm>
        </p:spPr>
        <p:txBody>
          <a:bodyPr/>
          <a:lstStyle>
            <a:lvl1pPr>
              <a:defRPr/>
            </a:lvl1pPr>
          </a:lstStyle>
          <a:p>
            <a:pPr fontAlgn="base">
              <a:spcBef>
                <a:spcPct val="0"/>
              </a:spcBef>
              <a:spcAft>
                <a:spcPct val="0"/>
              </a:spcAft>
            </a:pPr>
            <a:endParaRPr lang="en-US" altLang="tr-TR">
              <a:solidFill>
                <a:prstClr val="black"/>
              </a:solidFill>
              <a:latin typeface="Arial" pitchFamily="34" charset="0"/>
            </a:endParaRPr>
          </a:p>
        </p:txBody>
      </p:sp>
      <p:sp>
        <p:nvSpPr>
          <p:cNvPr id="33806" name="Rectangle 14">
            <a:extLst>
              <a:ext uri="{FF2B5EF4-FFF2-40B4-BE49-F238E27FC236}">
                <a16:creationId xmlns:a16="http://schemas.microsoft.com/office/drawing/2014/main" id="{9C69C6C5-E6AD-4B7F-97BF-BECF2AB9037E}"/>
              </a:ext>
            </a:extLst>
          </p:cNvPr>
          <p:cNvSpPr>
            <a:spLocks noGrp="1" noChangeArrowheads="1"/>
          </p:cNvSpPr>
          <p:nvPr>
            <p:ph type="ftr" sz="quarter" idx="3"/>
          </p:nvPr>
        </p:nvSpPr>
        <p:spPr>
          <a:xfrm>
            <a:off x="4472517" y="6248400"/>
            <a:ext cx="3860800" cy="457200"/>
          </a:xfrm>
        </p:spPr>
        <p:txBody>
          <a:bodyPr/>
          <a:lstStyle>
            <a:lvl1pPr>
              <a:defRPr/>
            </a:lvl1pPr>
          </a:lstStyle>
          <a:p>
            <a:pPr fontAlgn="base">
              <a:spcBef>
                <a:spcPct val="0"/>
              </a:spcBef>
              <a:spcAft>
                <a:spcPct val="0"/>
              </a:spcAft>
            </a:pPr>
            <a:endParaRPr lang="en-US" altLang="tr-TR">
              <a:solidFill>
                <a:prstClr val="black"/>
              </a:solidFill>
              <a:latin typeface="Arial" pitchFamily="34" charset="0"/>
            </a:endParaRPr>
          </a:p>
        </p:txBody>
      </p:sp>
      <p:sp>
        <p:nvSpPr>
          <p:cNvPr id="33807" name="Rectangle 15">
            <a:extLst>
              <a:ext uri="{FF2B5EF4-FFF2-40B4-BE49-F238E27FC236}">
                <a16:creationId xmlns:a16="http://schemas.microsoft.com/office/drawing/2014/main" id="{A2296FC2-C66B-4E8D-8A16-7F7889B836DF}"/>
              </a:ext>
            </a:extLst>
          </p:cNvPr>
          <p:cNvSpPr>
            <a:spLocks noGrp="1" noChangeArrowheads="1"/>
          </p:cNvSpPr>
          <p:nvPr>
            <p:ph type="sldNum" sz="quarter" idx="4"/>
          </p:nvPr>
        </p:nvSpPr>
        <p:spPr/>
        <p:txBody>
          <a:bodyPr/>
          <a:lstStyle>
            <a:lvl1pPr>
              <a:defRPr/>
            </a:lvl1pPr>
          </a:lstStyle>
          <a:p>
            <a:pPr fontAlgn="base">
              <a:spcBef>
                <a:spcPct val="0"/>
              </a:spcBef>
              <a:spcAft>
                <a:spcPct val="0"/>
              </a:spcAft>
            </a:pPr>
            <a:fld id="{BCEDDF08-D259-4C86-8E6E-F11D6D3E597B}" type="slidenum">
              <a:rPr lang="en-US" altLang="tr-TR" smtClean="0">
                <a:solidFill>
                  <a:prstClr val="black"/>
                </a:solidFill>
                <a:latin typeface="Arial" pitchFamily="34" charset="0"/>
              </a:rPr>
              <a:pPr fontAlgn="base">
                <a:spcBef>
                  <a:spcPct val="0"/>
                </a:spcBef>
                <a:spcAft>
                  <a:spcPct val="0"/>
                </a:spcAft>
              </a:pPr>
              <a:t>‹#›</a:t>
            </a:fld>
            <a:endParaRPr lang="en-US" altLang="tr-TR">
              <a:solidFill>
                <a:prstClr val="black"/>
              </a:solidFill>
              <a:latin typeface="Arial" pitchFamily="34" charset="0"/>
            </a:endParaRPr>
          </a:p>
        </p:txBody>
      </p:sp>
    </p:spTree>
    <p:extLst>
      <p:ext uri="{BB962C8B-B14F-4D97-AF65-F5344CB8AC3E}">
        <p14:creationId xmlns:p14="http://schemas.microsoft.com/office/powerpoint/2010/main" val="108694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tr-T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9309D563-0D16-488F-819E-09C0818FC523}" type="datetimeFigureOut">
              <a:rPr lang="tr-TR" smtClean="0"/>
              <a:t>4.04.2020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1592759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9309D563-0D16-488F-819E-09C0818FC523}" type="datetimeFigureOut">
              <a:rPr lang="tr-TR" smtClean="0"/>
              <a:t>4.04.2020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334015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09D563-0D16-488F-819E-09C0818FC523}" type="datetimeFigureOut">
              <a:rPr lang="tr-TR" smtClean="0"/>
              <a:t>4.04.2020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9566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09D563-0D16-488F-819E-09C0818FC523}" type="datetimeFigureOut">
              <a:rPr lang="tr-TR" smtClean="0"/>
              <a:t>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3538048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09D563-0D16-488F-819E-09C0818FC523}" type="datetimeFigureOut">
              <a:rPr lang="tr-TR" smtClean="0"/>
              <a:t>4.04.2020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5B305B6B-99D5-4B84-A773-D13D9286C978}" type="slidenum">
              <a:rPr lang="tr-TR" smtClean="0"/>
              <a:t>‹#›</a:t>
            </a:fld>
            <a:endParaRPr lang="tr-TR"/>
          </a:p>
        </p:txBody>
      </p:sp>
    </p:spTree>
    <p:extLst>
      <p:ext uri="{BB962C8B-B14F-4D97-AF65-F5344CB8AC3E}">
        <p14:creationId xmlns:p14="http://schemas.microsoft.com/office/powerpoint/2010/main" val="319956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theme" Target="../theme/theme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9D563-0D16-488F-819E-09C0818FC523}" type="datetimeFigureOut">
              <a:rPr lang="tr-TR" smtClean="0"/>
              <a:t>4.04.2020</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05B6B-99D5-4B84-A773-D13D9286C978}" type="slidenum">
              <a:rPr lang="tr-TR" smtClean="0"/>
              <a:t>‹#›</a:t>
            </a:fld>
            <a:endParaRPr lang="tr-TR"/>
          </a:p>
        </p:txBody>
      </p:sp>
    </p:spTree>
    <p:extLst>
      <p:ext uri="{BB962C8B-B14F-4D97-AF65-F5344CB8AC3E}">
        <p14:creationId xmlns:p14="http://schemas.microsoft.com/office/powerpoint/2010/main" val="2372880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a:t>Click to edit Master text styles</a:t>
            </a:r>
          </a:p>
          <a:p>
            <a:pPr lvl="1"/>
            <a:r>
              <a:rPr lang="th-TH" altLang="en-US"/>
              <a:t>Second level</a:t>
            </a:r>
          </a:p>
          <a:p>
            <a:pPr lvl="2"/>
            <a:r>
              <a:rPr lang="th-TH" altLang="en-US"/>
              <a:t>Third level</a:t>
            </a:r>
          </a:p>
          <a:p>
            <a:pPr lvl="3"/>
            <a:r>
              <a:rPr lang="th-TH" altLang="en-US"/>
              <a:t>Fourth level</a:t>
            </a:r>
          </a:p>
          <a:p>
            <a:pPr lvl="4"/>
            <a:r>
              <a:rPr lang="th-TH" altLang="en-US"/>
              <a:t>Fifth level</a:t>
            </a:r>
          </a:p>
        </p:txBody>
      </p:sp>
    </p:spTree>
    <p:extLst>
      <p:ext uri="{BB962C8B-B14F-4D97-AF65-F5344CB8AC3E}">
        <p14:creationId xmlns:p14="http://schemas.microsoft.com/office/powerpoint/2010/main" val="41471105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a:t>Click to edit Master text styles</a:t>
            </a:r>
          </a:p>
          <a:p>
            <a:pPr lvl="1"/>
            <a:r>
              <a:rPr lang="th-TH" altLang="en-US"/>
              <a:t>Second level</a:t>
            </a:r>
          </a:p>
          <a:p>
            <a:pPr lvl="2"/>
            <a:r>
              <a:rPr lang="th-TH" altLang="en-US"/>
              <a:t>Third level</a:t>
            </a:r>
          </a:p>
          <a:p>
            <a:pPr lvl="3"/>
            <a:r>
              <a:rPr lang="th-TH" altLang="en-US"/>
              <a:t>Fourth level</a:t>
            </a:r>
          </a:p>
          <a:p>
            <a:pPr lvl="4"/>
            <a:r>
              <a:rPr lang="th-TH" altLang="en-US"/>
              <a:t>Fifth level</a:t>
            </a:r>
          </a:p>
        </p:txBody>
      </p:sp>
    </p:spTree>
    <p:extLst>
      <p:ext uri="{BB962C8B-B14F-4D97-AF65-F5344CB8AC3E}">
        <p14:creationId xmlns:p14="http://schemas.microsoft.com/office/powerpoint/2010/main" val="19757101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hf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a:t>Click to edit Master text styles</a:t>
            </a:r>
          </a:p>
          <a:p>
            <a:pPr lvl="1"/>
            <a:r>
              <a:rPr lang="th-TH" altLang="en-US"/>
              <a:t>Second level</a:t>
            </a:r>
          </a:p>
          <a:p>
            <a:pPr lvl="2"/>
            <a:r>
              <a:rPr lang="th-TH" altLang="en-US"/>
              <a:t>Third level</a:t>
            </a:r>
          </a:p>
          <a:p>
            <a:pPr lvl="3"/>
            <a:r>
              <a:rPr lang="th-TH" altLang="en-US"/>
              <a:t>Fourth level</a:t>
            </a:r>
          </a:p>
          <a:p>
            <a:pPr lvl="4"/>
            <a:r>
              <a:rPr lang="th-TH" altLang="en-US"/>
              <a:t>Fifth level</a:t>
            </a:r>
          </a:p>
        </p:txBody>
      </p:sp>
    </p:spTree>
    <p:extLst>
      <p:ext uri="{BB962C8B-B14F-4D97-AF65-F5344CB8AC3E}">
        <p14:creationId xmlns:p14="http://schemas.microsoft.com/office/powerpoint/2010/main" val="22602003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th-TH" alt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th-TH" altLang="en-US"/>
              <a:t>Click to edit Master text styles</a:t>
            </a:r>
          </a:p>
          <a:p>
            <a:pPr lvl="1"/>
            <a:r>
              <a:rPr lang="th-TH" altLang="en-US"/>
              <a:t>Second level</a:t>
            </a:r>
          </a:p>
          <a:p>
            <a:pPr lvl="2"/>
            <a:r>
              <a:rPr lang="th-TH" altLang="en-US"/>
              <a:t>Third level</a:t>
            </a:r>
          </a:p>
          <a:p>
            <a:pPr lvl="3"/>
            <a:r>
              <a:rPr lang="th-TH" altLang="en-US"/>
              <a:t>Fourth level</a:t>
            </a:r>
          </a:p>
          <a:p>
            <a:pPr lvl="4"/>
            <a:r>
              <a:rPr lang="th-TH" altLang="en-US"/>
              <a:t>Fifth level</a:t>
            </a:r>
          </a:p>
        </p:txBody>
      </p:sp>
    </p:spTree>
    <p:extLst>
      <p:ext uri="{BB962C8B-B14F-4D97-AF65-F5344CB8AC3E}">
        <p14:creationId xmlns:p14="http://schemas.microsoft.com/office/powerpoint/2010/main" val="369686207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Lst>
  <p:hf hdr="0" ftr="0" dt="0"/>
  <p:txStyles>
    <p:titleStyle>
      <a:lvl1pPr algn="ctr" rtl="0" eaLnBrk="0" fontAlgn="base" hangingPunct="0">
        <a:spcBef>
          <a:spcPct val="0"/>
        </a:spcBef>
        <a:spcAft>
          <a:spcPct val="0"/>
        </a:spcAft>
        <a:defRPr sz="2800">
          <a:solidFill>
            <a:schemeClr val="tx2"/>
          </a:solidFill>
          <a:latin typeface="Comic Sans MS" panose="030F0702030302020204" pitchFamily="66" charset="0"/>
          <a:ea typeface="+mj-ea"/>
          <a:cs typeface="+mj-cs"/>
        </a:defRPr>
      </a:lvl1pPr>
      <a:lvl2pPr algn="ctr" rtl="0" eaLnBrk="0" fontAlgn="base" hangingPunct="0">
        <a:spcBef>
          <a:spcPct val="0"/>
        </a:spcBef>
        <a:spcAft>
          <a:spcPct val="0"/>
        </a:spcAft>
        <a:defRPr sz="4400">
          <a:solidFill>
            <a:schemeClr val="tx2"/>
          </a:solidFill>
          <a:latin typeface="Verdana" pitchFamily="34" charset="0"/>
          <a:cs typeface="Angsana New" pitchFamily="18" charset="-34"/>
        </a:defRPr>
      </a:lvl2pPr>
      <a:lvl3pPr algn="ctr" rtl="0" eaLnBrk="0" fontAlgn="base" hangingPunct="0">
        <a:spcBef>
          <a:spcPct val="0"/>
        </a:spcBef>
        <a:spcAft>
          <a:spcPct val="0"/>
        </a:spcAft>
        <a:defRPr sz="4400">
          <a:solidFill>
            <a:schemeClr val="tx2"/>
          </a:solidFill>
          <a:latin typeface="Verdana" pitchFamily="34" charset="0"/>
          <a:cs typeface="Angsana New" pitchFamily="18" charset="-34"/>
        </a:defRPr>
      </a:lvl3pPr>
      <a:lvl4pPr algn="ctr" rtl="0" eaLnBrk="0" fontAlgn="base" hangingPunct="0">
        <a:spcBef>
          <a:spcPct val="0"/>
        </a:spcBef>
        <a:spcAft>
          <a:spcPct val="0"/>
        </a:spcAft>
        <a:defRPr sz="4400">
          <a:solidFill>
            <a:schemeClr val="tx2"/>
          </a:solidFill>
          <a:latin typeface="Verdana" pitchFamily="34" charset="0"/>
          <a:cs typeface="Angsana New" pitchFamily="18" charset="-34"/>
        </a:defRPr>
      </a:lvl4pPr>
      <a:lvl5pPr algn="ctr" rtl="0" eaLnBrk="0" fontAlgn="base" hangingPunct="0">
        <a:spcBef>
          <a:spcPct val="0"/>
        </a:spcBef>
        <a:spcAft>
          <a:spcPct val="0"/>
        </a:spcAft>
        <a:defRPr sz="4400">
          <a:solidFill>
            <a:schemeClr val="tx2"/>
          </a:solidFill>
          <a:latin typeface="Verdana" pitchFamily="34" charset="0"/>
          <a:cs typeface="Angsana New" pitchFamily="18" charset="-34"/>
        </a:defRPr>
      </a:lvl5pPr>
      <a:lvl6pPr marL="457200" algn="ctr" rtl="0" fontAlgn="base">
        <a:spcBef>
          <a:spcPct val="0"/>
        </a:spcBef>
        <a:spcAft>
          <a:spcPct val="0"/>
        </a:spcAft>
        <a:defRPr sz="4400">
          <a:solidFill>
            <a:schemeClr val="tx2"/>
          </a:solidFill>
          <a:latin typeface="Verdana" pitchFamily="34" charset="0"/>
          <a:cs typeface="Angsana New" pitchFamily="18" charset="-34"/>
        </a:defRPr>
      </a:lvl6pPr>
      <a:lvl7pPr marL="914400" algn="ctr" rtl="0" fontAlgn="base">
        <a:spcBef>
          <a:spcPct val="0"/>
        </a:spcBef>
        <a:spcAft>
          <a:spcPct val="0"/>
        </a:spcAft>
        <a:defRPr sz="4400">
          <a:solidFill>
            <a:schemeClr val="tx2"/>
          </a:solidFill>
          <a:latin typeface="Verdana" pitchFamily="34" charset="0"/>
          <a:cs typeface="Angsana New" pitchFamily="18" charset="-34"/>
        </a:defRPr>
      </a:lvl7pPr>
      <a:lvl8pPr marL="1371600" algn="ctr" rtl="0" fontAlgn="base">
        <a:spcBef>
          <a:spcPct val="0"/>
        </a:spcBef>
        <a:spcAft>
          <a:spcPct val="0"/>
        </a:spcAft>
        <a:defRPr sz="4400">
          <a:solidFill>
            <a:schemeClr val="tx2"/>
          </a:solidFill>
          <a:latin typeface="Verdana" pitchFamily="34" charset="0"/>
          <a:cs typeface="Angsana New" pitchFamily="18" charset="-34"/>
        </a:defRPr>
      </a:lvl8pPr>
      <a:lvl9pPr marL="1828800" algn="ctr" rtl="0" fontAlgn="base">
        <a:spcBef>
          <a:spcPct val="0"/>
        </a:spcBef>
        <a:spcAft>
          <a:spcPct val="0"/>
        </a:spcAft>
        <a:defRPr sz="4400">
          <a:solidFill>
            <a:schemeClr val="tx2"/>
          </a:solidFill>
          <a:latin typeface="Verdana" pitchFamily="34" charset="0"/>
          <a:cs typeface="Angsana New" pitchFamily="18" charset="-34"/>
        </a:defRPr>
      </a:lvl9pPr>
    </p:titleStyle>
    <p:bodyStyle>
      <a:lvl1pPr marL="342900" indent="-342900" algn="l" rtl="0" eaLnBrk="0" fontAlgn="base" hangingPunct="0">
        <a:spcBef>
          <a:spcPct val="20000"/>
        </a:spcBef>
        <a:spcAft>
          <a:spcPct val="0"/>
        </a:spcAft>
        <a:buChar char="•"/>
        <a:defRPr sz="2000">
          <a:solidFill>
            <a:schemeClr val="tx1"/>
          </a:solidFill>
          <a:latin typeface="Comic Sans MS" panose="030F0702030302020204" pitchFamily="66"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3pPr>
      <a:lvl4pPr marL="16002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4pPr>
      <a:lvl5pPr marL="2057400" indent="-228600" algn="l" rtl="0" eaLnBrk="0" fontAlgn="base" hangingPunct="0">
        <a:spcBef>
          <a:spcPct val="20000"/>
        </a:spcBef>
        <a:spcAft>
          <a:spcPct val="0"/>
        </a:spcAft>
        <a:buChar char="»"/>
        <a:defRPr sz="2000">
          <a:solidFill>
            <a:schemeClr val="tx1"/>
          </a:solidFill>
          <a:latin typeface="Comic Sans MS" panose="030F0702030302020204" pitchFamily="66"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54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980728"/>
            <a:ext cx="10972800" cy="51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45044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Lst>
  <p:transition>
    <p:plus/>
  </p:transition>
  <p:hf sldNum="0" hdr="0" ftr="0" dt="0"/>
  <p:txStyles>
    <p:titleStyle>
      <a:lvl1pPr algn="l" defTabSz="914400" rtl="0" eaLnBrk="1" latinLnBrk="0" hangingPunct="1">
        <a:spcBef>
          <a:spcPct val="0"/>
        </a:spcBef>
        <a:buNone/>
        <a:defRPr sz="24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54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980728"/>
            <a:ext cx="10972800" cy="51845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680630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Lst>
  <p:transition>
    <p:plus/>
  </p:transition>
  <p:hf sldNum="0" hdr="0" ftr="0" dt="0"/>
  <p:txStyles>
    <p:titleStyle>
      <a:lvl1pPr algn="l" defTabSz="914400" rtl="0" eaLnBrk="1" latinLnBrk="0" hangingPunct="1">
        <a:spcBef>
          <a:spcPct val="0"/>
        </a:spcBef>
        <a:buNone/>
        <a:defRPr sz="2400" kern="1200">
          <a:solidFill>
            <a:schemeClr val="tx1"/>
          </a:solidFill>
          <a:latin typeface="Comic Sans MS" panose="030F0702030302020204" pitchFamily="66" charset="0"/>
          <a:ea typeface="+mj-ea"/>
          <a:cs typeface="+mj-cs"/>
        </a:defRPr>
      </a:lvl1pPr>
    </p:titleStyle>
    <p:bodyStyle>
      <a:lvl1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1pPr>
      <a:lvl2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2pPr>
      <a:lvl3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3pPr>
      <a:lvl4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4pPr>
      <a:lvl5pPr marL="0" indent="0" algn="l" defTabSz="914400" rtl="0" eaLnBrk="1" latinLnBrk="0" hangingPunct="1">
        <a:spcBef>
          <a:spcPct val="20000"/>
        </a:spcBef>
        <a:buFont typeface="Arial" panose="020B0604020202020204" pitchFamily="34" charset="0"/>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3.wmf"/><Relationship Id="rId3" Type="http://schemas.openxmlformats.org/officeDocument/2006/relationships/notesSlide" Target="../notesSlides/notesSlide2.xml"/><Relationship Id="rId7" Type="http://schemas.openxmlformats.org/officeDocument/2006/relationships/image" Target="../media/image20.png"/><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1.wmf"/><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3.xml"/><Relationship Id="rId7" Type="http://schemas.openxmlformats.org/officeDocument/2006/relationships/oleObject" Target="../embeddings/oleObject9.bin"/><Relationship Id="rId12" Type="http://schemas.openxmlformats.org/officeDocument/2006/relationships/image" Target="../media/image29.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6.png"/><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28.wmf"/><Relationship Id="rId4" Type="http://schemas.openxmlformats.org/officeDocument/2006/relationships/image" Target="../media/image30.emf"/><Relationship Id="rId9"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xml"/><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9.wmf"/><Relationship Id="rId5" Type="http://schemas.openxmlformats.org/officeDocument/2006/relationships/oleObject" Target="../embeddings/oleObject15.bin"/><Relationship Id="rId10" Type="http://schemas.openxmlformats.org/officeDocument/2006/relationships/image" Target="../media/image51.wmf"/><Relationship Id="rId4" Type="http://schemas.openxmlformats.org/officeDocument/2006/relationships/image" Target="../media/image48.emf"/><Relationship Id="rId9"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oleObject19.bin"/><Relationship Id="rId4" Type="http://schemas.openxmlformats.org/officeDocument/2006/relationships/image" Target="../media/image52.emf"/><Relationship Id="rId9"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2.emf"/><Relationship Id="rId5" Type="http://schemas.openxmlformats.org/officeDocument/2006/relationships/oleObject" Target="../embeddings/oleObject22.bin"/><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8.wmf"/><Relationship Id="rId5" Type="http://schemas.openxmlformats.org/officeDocument/2006/relationships/oleObject" Target="../embeddings/oleObject25.bin"/><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60.emf"/></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67.emf"/><Relationship Id="rId2" Type="http://schemas.openxmlformats.org/officeDocument/2006/relationships/slideLayout" Target="../slideLayouts/slideLayout14.xml"/><Relationship Id="rId1" Type="http://schemas.openxmlformats.org/officeDocument/2006/relationships/vmlDrawing" Target="../drawings/vmlDrawing12.vml"/><Relationship Id="rId6" Type="http://schemas.openxmlformats.org/officeDocument/2006/relationships/image" Target="../media/image66.wmf"/><Relationship Id="rId5" Type="http://schemas.openxmlformats.org/officeDocument/2006/relationships/oleObject" Target="../embeddings/oleObject29.bin"/><Relationship Id="rId4" Type="http://schemas.openxmlformats.org/officeDocument/2006/relationships/image" Target="../media/image65.w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image" Target="../media/image60.emf"/></Relationships>
</file>

<file path=ppt/slides/_rels/slide4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31.bin"/><Relationship Id="rId7" Type="http://schemas.openxmlformats.org/officeDocument/2006/relationships/oleObject" Target="../embeddings/oleObject33.bin"/><Relationship Id="rId12" Type="http://schemas.openxmlformats.org/officeDocument/2006/relationships/image" Target="../media/image72.wmf"/><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69.wmf"/><Relationship Id="rId11" Type="http://schemas.openxmlformats.org/officeDocument/2006/relationships/oleObject" Target="../embeddings/oleObject35.bin"/><Relationship Id="rId5" Type="http://schemas.openxmlformats.org/officeDocument/2006/relationships/oleObject" Target="../embeddings/oleObject32.bin"/><Relationship Id="rId10" Type="http://schemas.openxmlformats.org/officeDocument/2006/relationships/image" Target="../media/image71.wmf"/><Relationship Id="rId4" Type="http://schemas.openxmlformats.org/officeDocument/2006/relationships/image" Target="../media/image68.emf"/><Relationship Id="rId9" Type="http://schemas.openxmlformats.org/officeDocument/2006/relationships/oleObject" Target="../embeddings/oleObject34.bin"/></Relationships>
</file>

<file path=ppt/slides/_rels/slide42.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77.wmf"/><Relationship Id="rId2" Type="http://schemas.openxmlformats.org/officeDocument/2006/relationships/slideLayout" Target="../slideLayouts/slideLayout22.xml"/><Relationship Id="rId16" Type="http://schemas.openxmlformats.org/officeDocument/2006/relationships/image" Target="../media/image82.emf"/><Relationship Id="rId1" Type="http://schemas.openxmlformats.org/officeDocument/2006/relationships/vmlDrawing" Target="../drawings/vmlDrawing15.vml"/><Relationship Id="rId6" Type="http://schemas.openxmlformats.org/officeDocument/2006/relationships/image" Target="../media/image74.wmf"/><Relationship Id="rId11" Type="http://schemas.openxmlformats.org/officeDocument/2006/relationships/oleObject" Target="../embeddings/oleObject40.bin"/><Relationship Id="rId5" Type="http://schemas.openxmlformats.org/officeDocument/2006/relationships/oleObject" Target="../embeddings/oleObject37.bin"/><Relationship Id="rId15" Type="http://schemas.openxmlformats.org/officeDocument/2006/relationships/customXml" Target="../ink/ink1.xml"/><Relationship Id="rId10" Type="http://schemas.openxmlformats.org/officeDocument/2006/relationships/image" Target="../media/image76.wmf"/><Relationship Id="rId4" Type="http://schemas.openxmlformats.org/officeDocument/2006/relationships/image" Target="../media/image73.emf"/><Relationship Id="rId9" Type="http://schemas.openxmlformats.org/officeDocument/2006/relationships/oleObject" Target="../embeddings/oleObject39.bin"/><Relationship Id="rId14" Type="http://schemas.openxmlformats.org/officeDocument/2006/relationships/image" Target="../media/image78.wmf"/></Relationships>
</file>

<file path=ppt/slides/_rels/slide4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2.xml"/><Relationship Id="rId1" Type="http://schemas.openxmlformats.org/officeDocument/2006/relationships/vmlDrawing" Target="../drawings/vmlDrawing16.vml"/><Relationship Id="rId6" Type="http://schemas.openxmlformats.org/officeDocument/2006/relationships/image" Target="../media/image80.wmf"/><Relationship Id="rId5" Type="http://schemas.openxmlformats.org/officeDocument/2006/relationships/oleObject" Target="../embeddings/oleObject43.bin"/><Relationship Id="rId10" Type="http://schemas.openxmlformats.org/officeDocument/2006/relationships/image" Target="../media/image78.wmf"/><Relationship Id="rId4" Type="http://schemas.openxmlformats.org/officeDocument/2006/relationships/image" Target="../media/image79.wmf"/><Relationship Id="rId9" Type="http://schemas.openxmlformats.org/officeDocument/2006/relationships/oleObject" Target="../embeddings/oleObject45.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2.xml"/><Relationship Id="rId1" Type="http://schemas.openxmlformats.org/officeDocument/2006/relationships/vmlDrawing" Target="../drawings/vmlDrawing17.vml"/><Relationship Id="rId4" Type="http://schemas.openxmlformats.org/officeDocument/2006/relationships/image" Target="../media/image73.emf"/></Relationships>
</file>

<file path=ppt/slides/_rels/slide45.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2.xml"/><Relationship Id="rId1" Type="http://schemas.openxmlformats.org/officeDocument/2006/relationships/vmlDrawing" Target="../drawings/vmlDrawing18.vml"/><Relationship Id="rId6" Type="http://schemas.openxmlformats.org/officeDocument/2006/relationships/image" Target="../media/image82.wmf"/><Relationship Id="rId5" Type="http://schemas.openxmlformats.org/officeDocument/2006/relationships/oleObject" Target="../embeddings/oleObject48.bin"/><Relationship Id="rId4" Type="http://schemas.openxmlformats.org/officeDocument/2006/relationships/image" Target="../media/image73.emf"/></Relationships>
</file>

<file path=ppt/slides/_rels/slide46.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image" Target="../media/image85.wmf"/><Relationship Id="rId5" Type="http://schemas.openxmlformats.org/officeDocument/2006/relationships/oleObject" Target="../embeddings/oleObject51.bin"/><Relationship Id="rId10" Type="http://schemas.openxmlformats.org/officeDocument/2006/relationships/image" Target="../media/image87.wmf"/><Relationship Id="rId4" Type="http://schemas.openxmlformats.org/officeDocument/2006/relationships/image" Target="../media/image84.emf"/><Relationship Id="rId9" Type="http://schemas.openxmlformats.org/officeDocument/2006/relationships/oleObject" Target="../embeddings/oleObject53.bin"/></Relationships>
</file>

<file path=ppt/slides/_rels/slide47.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4.bin"/><Relationship Id="rId7" Type="http://schemas.openxmlformats.org/officeDocument/2006/relationships/oleObject" Target="../embeddings/oleObject56.bin"/><Relationship Id="rId12" Type="http://schemas.openxmlformats.org/officeDocument/2006/relationships/image" Target="../media/image92.wmf"/><Relationship Id="rId2" Type="http://schemas.openxmlformats.org/officeDocument/2006/relationships/slideLayout" Target="../slideLayouts/slideLayout26.xml"/><Relationship Id="rId1" Type="http://schemas.openxmlformats.org/officeDocument/2006/relationships/vmlDrawing" Target="../drawings/vmlDrawing20.vml"/><Relationship Id="rId6" Type="http://schemas.openxmlformats.org/officeDocument/2006/relationships/image" Target="../media/image89.wmf"/><Relationship Id="rId11" Type="http://schemas.openxmlformats.org/officeDocument/2006/relationships/oleObject" Target="../embeddings/oleObject58.bin"/><Relationship Id="rId5" Type="http://schemas.openxmlformats.org/officeDocument/2006/relationships/oleObject" Target="../embeddings/oleObject55.bin"/><Relationship Id="rId10" Type="http://schemas.openxmlformats.org/officeDocument/2006/relationships/image" Target="../media/image91.wmf"/><Relationship Id="rId4" Type="http://schemas.openxmlformats.org/officeDocument/2006/relationships/image" Target="../media/image88.emf"/><Relationship Id="rId9" Type="http://schemas.openxmlformats.org/officeDocument/2006/relationships/oleObject" Target="../embeddings/oleObject57.bin"/></Relationships>
</file>

<file path=ppt/slides/_rels/slide48.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6.xml"/><Relationship Id="rId1" Type="http://schemas.openxmlformats.org/officeDocument/2006/relationships/vmlDrawing" Target="../drawings/vmlDrawing21.vml"/><Relationship Id="rId6" Type="http://schemas.openxmlformats.org/officeDocument/2006/relationships/image" Target="../media/image94.wmf"/><Relationship Id="rId5" Type="http://schemas.openxmlformats.org/officeDocument/2006/relationships/oleObject" Target="../embeddings/oleObject60.bin"/><Relationship Id="rId10" Type="http://schemas.openxmlformats.org/officeDocument/2006/relationships/image" Target="../media/image96.wmf"/><Relationship Id="rId4" Type="http://schemas.openxmlformats.org/officeDocument/2006/relationships/image" Target="../media/image93.emf"/><Relationship Id="rId9" Type="http://schemas.openxmlformats.org/officeDocument/2006/relationships/oleObject" Target="../embeddings/oleObject62.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6.xml"/><Relationship Id="rId1" Type="http://schemas.openxmlformats.org/officeDocument/2006/relationships/vmlDrawing" Target="../drawings/vmlDrawing22.vml"/><Relationship Id="rId4" Type="http://schemas.openxmlformats.org/officeDocument/2006/relationships/image" Target="../media/image97.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6.xml"/><Relationship Id="rId1" Type="http://schemas.openxmlformats.org/officeDocument/2006/relationships/vmlDrawing" Target="../drawings/vmlDrawing23.vml"/><Relationship Id="rId4" Type="http://schemas.openxmlformats.org/officeDocument/2006/relationships/image" Target="../media/image88.emf"/></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07.wmf"/><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image" Target="../media/image104.wmf"/><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106.wmf"/><Relationship Id="rId4" Type="http://schemas.openxmlformats.org/officeDocument/2006/relationships/image" Target="../media/image103.emf"/><Relationship Id="rId9" Type="http://schemas.openxmlformats.org/officeDocument/2006/relationships/oleObject" Target="../embeddings/oleObject68.bin"/></Relationships>
</file>

<file path=ppt/slides/_rels/slide57.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70.bin"/><Relationship Id="rId7" Type="http://schemas.openxmlformats.org/officeDocument/2006/relationships/oleObject" Target="../embeddings/oleObject72.bin"/><Relationship Id="rId2" Type="http://schemas.openxmlformats.org/officeDocument/2006/relationships/slideLayout" Target="../slideLayouts/slideLayout14.xml"/><Relationship Id="rId1" Type="http://schemas.openxmlformats.org/officeDocument/2006/relationships/vmlDrawing" Target="../drawings/vmlDrawing25.vml"/><Relationship Id="rId6" Type="http://schemas.openxmlformats.org/officeDocument/2006/relationships/image" Target="../media/image109.wmf"/><Relationship Id="rId5" Type="http://schemas.openxmlformats.org/officeDocument/2006/relationships/oleObject" Target="../embeddings/oleObject71.bin"/><Relationship Id="rId10" Type="http://schemas.openxmlformats.org/officeDocument/2006/relationships/image" Target="../media/image111.wmf"/><Relationship Id="rId4" Type="http://schemas.openxmlformats.org/officeDocument/2006/relationships/image" Target="../media/image108.emf"/><Relationship Id="rId9" Type="http://schemas.openxmlformats.org/officeDocument/2006/relationships/oleObject" Target="../embeddings/oleObject73.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4.xml"/><Relationship Id="rId1" Type="http://schemas.openxmlformats.org/officeDocument/2006/relationships/vmlDrawing" Target="../drawings/vmlDrawing26.vml"/><Relationship Id="rId4" Type="http://schemas.openxmlformats.org/officeDocument/2006/relationships/image" Target="../media/image103.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4.xml"/><Relationship Id="rId1" Type="http://schemas.openxmlformats.org/officeDocument/2006/relationships/vmlDrawing" Target="../drawings/vmlDrawing27.vml"/><Relationship Id="rId4" Type="http://schemas.openxmlformats.org/officeDocument/2006/relationships/image" Target="../media/image10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14.xml"/><Relationship Id="rId1" Type="http://schemas.openxmlformats.org/officeDocument/2006/relationships/vmlDrawing" Target="../drawings/vmlDrawing28.vml"/><Relationship Id="rId6" Type="http://schemas.openxmlformats.org/officeDocument/2006/relationships/image" Target="../media/image112.wmf"/><Relationship Id="rId5" Type="http://schemas.openxmlformats.org/officeDocument/2006/relationships/oleObject" Target="../embeddings/oleObject77.bin"/><Relationship Id="rId10" Type="http://schemas.openxmlformats.org/officeDocument/2006/relationships/image" Target="../media/image113.wmf"/><Relationship Id="rId4" Type="http://schemas.openxmlformats.org/officeDocument/2006/relationships/image" Target="../media/image103.emf"/><Relationship Id="rId9" Type="http://schemas.openxmlformats.org/officeDocument/2006/relationships/oleObject" Target="../embeddings/oleObject79.bin"/></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2072" y="378690"/>
            <a:ext cx="7887855" cy="584775"/>
          </a:xfrm>
          <a:prstGeom prst="rect">
            <a:avLst/>
          </a:prstGeom>
          <a:noFill/>
        </p:spPr>
        <p:txBody>
          <a:bodyPr wrap="square" rtlCol="0">
            <a:spAutoFit/>
          </a:bodyPr>
          <a:lstStyle/>
          <a:p>
            <a:pPr algn="ctr"/>
            <a:r>
              <a:rPr lang="tr-TR" sz="3200" dirty="0" err="1" smtClean="0">
                <a:solidFill>
                  <a:srgbClr val="00B0F0"/>
                </a:solidFill>
                <a:latin typeface="Tahoma" panose="020B0604030504040204" pitchFamily="34" charset="0"/>
                <a:ea typeface="Tahoma" panose="020B0604030504040204" pitchFamily="34" charset="0"/>
                <a:cs typeface="Tahoma" panose="020B0604030504040204" pitchFamily="34" charset="0"/>
              </a:rPr>
              <a:t>Bipolar</a:t>
            </a:r>
            <a:r>
              <a:rPr lang="tr-TR" sz="3200" dirty="0" smtClean="0">
                <a:solidFill>
                  <a:srgbClr val="00B0F0"/>
                </a:solidFill>
                <a:latin typeface="Tahoma" panose="020B0604030504040204" pitchFamily="34" charset="0"/>
                <a:ea typeface="Tahoma" panose="020B0604030504040204" pitchFamily="34" charset="0"/>
                <a:cs typeface="Tahoma" panose="020B0604030504040204" pitchFamily="34" charset="0"/>
              </a:rPr>
              <a:t> Transistor (BJT)</a:t>
            </a:r>
            <a:endParaRPr lang="tr-TR" sz="3200"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579418" y="1817162"/>
            <a:ext cx="8460509" cy="22470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Comic Sans MS" panose="030F0702030302020204" pitchFamily="66" charset="0"/>
              </a:rPr>
              <a:t>Circuit Structure and Physical Properties</a:t>
            </a:r>
            <a:endParaRPr lang="tr-TR" sz="2400" dirty="0" smtClean="0">
              <a:latin typeface="Comic Sans MS" panose="030F0702030302020204" pitchFamily="66"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tr-TR" sz="2400" dirty="0">
                <a:latin typeface="Comic Sans MS" panose="030F0702030302020204" pitchFamily="66" charset="0"/>
              </a:rPr>
              <a:t>BJT </a:t>
            </a:r>
            <a:r>
              <a:rPr lang="tr-TR" sz="2400" dirty="0" err="1">
                <a:latin typeface="Comic Sans MS" panose="030F0702030302020204" pitchFamily="66" charset="0"/>
              </a:rPr>
              <a:t>Working</a:t>
            </a:r>
            <a:r>
              <a:rPr lang="tr-TR" sz="2400" dirty="0">
                <a:latin typeface="Comic Sans MS" panose="030F0702030302020204" pitchFamily="66" charset="0"/>
              </a:rPr>
              <a:t> </a:t>
            </a:r>
            <a:r>
              <a:rPr lang="tr-TR" sz="2400" dirty="0" err="1" smtClean="0">
                <a:latin typeface="Comic Sans MS" panose="030F0702030302020204" pitchFamily="66" charset="0"/>
              </a:rPr>
              <a:t>Region</a:t>
            </a:r>
            <a:endParaRPr lang="tr-TR" sz="2400" dirty="0" smtClean="0">
              <a:latin typeface="Comic Sans MS" panose="030F0702030302020204" pitchFamily="66"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tr-TR" sz="2400" dirty="0">
                <a:latin typeface="Comic Sans MS" panose="030F0702030302020204" pitchFamily="66" charset="0"/>
              </a:rPr>
              <a:t>BJT </a:t>
            </a:r>
            <a:r>
              <a:rPr lang="tr-TR" sz="2400" dirty="0" err="1" smtClean="0">
                <a:latin typeface="Comic Sans MS" panose="030F0702030302020204" pitchFamily="66" charset="0"/>
              </a:rPr>
              <a:t>Biasing</a:t>
            </a:r>
            <a:r>
              <a:rPr lang="tr-TR" sz="2400" dirty="0" smtClean="0">
                <a:latin typeface="Comic Sans MS" panose="030F0702030302020204" pitchFamily="66" charset="0"/>
              </a:rPr>
              <a:t> </a:t>
            </a:r>
            <a:r>
              <a:rPr lang="tr-TR" sz="2400" dirty="0" err="1">
                <a:latin typeface="Comic Sans MS" panose="030F0702030302020204" pitchFamily="66" charset="0"/>
              </a:rPr>
              <a:t>Circuits</a:t>
            </a:r>
            <a:endParaRPr lang="tr-TR" sz="2400" dirty="0">
              <a:latin typeface="Comic Sans MS" panose="030F0702030302020204" pitchFamily="66"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tr-TR" sz="2400" dirty="0" err="1">
                <a:latin typeface="Comic Sans MS" panose="030F0702030302020204" pitchFamily="66" charset="0"/>
              </a:rPr>
              <a:t>Current</a:t>
            </a:r>
            <a:r>
              <a:rPr lang="tr-TR" sz="2400" dirty="0">
                <a:latin typeface="Comic Sans MS" panose="030F0702030302020204" pitchFamily="66" charset="0"/>
              </a:rPr>
              <a:t> </a:t>
            </a:r>
            <a:r>
              <a:rPr lang="tr-TR" sz="2400" dirty="0" err="1">
                <a:latin typeface="Comic Sans MS" panose="030F0702030302020204" pitchFamily="66" charset="0"/>
              </a:rPr>
              <a:t>mirrors</a:t>
            </a:r>
            <a:endParaRPr lang="tr-TR" sz="2400" dirty="0">
              <a:latin typeface="Comic Sans MS" panose="030F0702030302020204" pitchFamily="66"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497536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018" y="1200727"/>
            <a:ext cx="10963564" cy="3416320"/>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400" dirty="0">
                <a:latin typeface="Roboto"/>
              </a:rPr>
              <a:t>Since I</a:t>
            </a:r>
            <a:r>
              <a:rPr lang="en-US" sz="1400" dirty="0">
                <a:latin typeface="Roboto"/>
              </a:rPr>
              <a:t>B</a:t>
            </a:r>
            <a:r>
              <a:rPr lang="en-US" sz="2400" dirty="0">
                <a:latin typeface="Roboto"/>
              </a:rPr>
              <a:t> &lt;&lt; I</a:t>
            </a:r>
            <a:r>
              <a:rPr lang="en-US" sz="1400" dirty="0">
                <a:latin typeface="Roboto"/>
              </a:rPr>
              <a:t>E</a:t>
            </a:r>
            <a:r>
              <a:rPr lang="en-US" sz="2400" dirty="0">
                <a:latin typeface="Roboto"/>
              </a:rPr>
              <a:t>, the α</a:t>
            </a:r>
            <a:r>
              <a:rPr lang="en-US" sz="1400" dirty="0">
                <a:latin typeface="Roboto"/>
              </a:rPr>
              <a:t>F</a:t>
            </a:r>
            <a:r>
              <a:rPr lang="en-US" sz="2400" dirty="0">
                <a:latin typeface="Roboto"/>
              </a:rPr>
              <a:t> coefficient (</a:t>
            </a:r>
            <a:r>
              <a:rPr lang="en-US" sz="2400" b="1" dirty="0">
                <a:latin typeface="Roboto"/>
              </a:rPr>
              <a:t>current gain from emitter to collector</a:t>
            </a:r>
            <a:r>
              <a:rPr lang="en-US" sz="2400" dirty="0">
                <a:latin typeface="Roboto"/>
              </a:rPr>
              <a:t>) in this equation is less than one but very close to one and its value varies between 0,980… 0,998.</a:t>
            </a:r>
            <a:endParaRPr lang="tr-TR" sz="2400" i="1" dirty="0">
              <a:latin typeface="Times New Roman" panose="02020603050405020304" pitchFamily="18" charset="0"/>
              <a:cs typeface="Times New Roman" panose="02020603050405020304" pitchFamily="18" charset="0"/>
            </a:endParaRPr>
          </a:p>
          <a:p>
            <a:pPr marL="914400" lvl="1" indent="-457200" algn="just">
              <a:lnSpc>
                <a:spcPct val="150000"/>
              </a:lnSpc>
              <a:buFont typeface="Arial" panose="020B0604020202020204" pitchFamily="34" charset="0"/>
              <a:buChar char="•"/>
            </a:pPr>
            <a:r>
              <a:rPr lang="tr-TR" sz="2400" i="1" dirty="0" smtClean="0">
                <a:latin typeface="Times New Roman" panose="02020603050405020304" pitchFamily="18" charset="0"/>
                <a:cs typeface="Times New Roman" panose="02020603050405020304" pitchFamily="18" charset="0"/>
              </a:rPr>
              <a:t>I</a:t>
            </a:r>
            <a:r>
              <a:rPr lang="tr-TR" sz="1400" i="1" dirty="0" smtClean="0">
                <a:latin typeface="Times New Roman" panose="02020603050405020304" pitchFamily="18" charset="0"/>
                <a:cs typeface="Times New Roman" panose="02020603050405020304" pitchFamily="18" charset="0"/>
              </a:rPr>
              <a:t>E </a:t>
            </a:r>
            <a:r>
              <a:rPr lang="tr-TR" sz="2400" i="1" dirty="0">
                <a:latin typeface="Times New Roman" panose="02020603050405020304" pitchFamily="18" charset="0"/>
                <a:cs typeface="Times New Roman" panose="02020603050405020304" pitchFamily="18" charset="0"/>
              </a:rPr>
              <a:t>= I</a:t>
            </a:r>
            <a:r>
              <a:rPr lang="tr-TR" sz="1400" i="1" dirty="0">
                <a:latin typeface="Times New Roman" panose="02020603050405020304" pitchFamily="18" charset="0"/>
                <a:cs typeface="Times New Roman" panose="02020603050405020304" pitchFamily="18" charset="0"/>
              </a:rPr>
              <a:t>B</a:t>
            </a:r>
            <a:r>
              <a:rPr lang="tr-TR" sz="2400" i="1" dirty="0">
                <a:latin typeface="Times New Roman" panose="02020603050405020304" pitchFamily="18" charset="0"/>
                <a:cs typeface="Times New Roman" panose="02020603050405020304" pitchFamily="18" charset="0"/>
              </a:rPr>
              <a:t>+I</a:t>
            </a:r>
            <a:r>
              <a:rPr lang="tr-TR" sz="1400" i="1" dirty="0">
                <a:latin typeface="Times New Roman" panose="02020603050405020304" pitchFamily="18" charset="0"/>
                <a:cs typeface="Times New Roman" panose="02020603050405020304" pitchFamily="18" charset="0"/>
              </a:rPr>
              <a:t>C</a:t>
            </a:r>
            <a:r>
              <a:rPr lang="tr-TR" sz="2400" i="1" dirty="0">
                <a:latin typeface="Times New Roman" panose="02020603050405020304" pitchFamily="18" charset="0"/>
                <a:cs typeface="Times New Roman" panose="02020603050405020304" pitchFamily="18" charset="0"/>
              </a:rPr>
              <a:t> </a:t>
            </a:r>
            <a:r>
              <a:rPr lang="tr-TR" sz="2400" i="1" dirty="0" smtClean="0">
                <a:latin typeface="Times New Roman" panose="02020603050405020304" pitchFamily="18" charset="0"/>
                <a:cs typeface="Times New Roman" panose="02020603050405020304" pitchFamily="18" charset="0"/>
              </a:rPr>
              <a:t>  </a:t>
            </a:r>
            <a:r>
              <a:rPr lang="en-US" sz="2400" dirty="0">
                <a:latin typeface="Comic Sans MS" panose="030F0702030302020204" pitchFamily="66" charset="0"/>
              </a:rPr>
              <a:t>If the value of the base current is calculated from its equation, the relation between the collector current and the base current is found below:</a:t>
            </a:r>
            <a:endParaRPr lang="tr-TR" sz="2400" dirty="0" smtClean="0">
              <a:latin typeface="Comic Sans MS" panose="030F0702030302020204" pitchFamily="66"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73280" y="4891894"/>
            <a:ext cx="5372100" cy="1733550"/>
          </a:xfrm>
          <a:prstGeom prst="rect">
            <a:avLst/>
          </a:prstGeom>
        </p:spPr>
      </p:pic>
      <p:pic>
        <p:nvPicPr>
          <p:cNvPr id="4" name="Picture 3"/>
          <p:cNvPicPr>
            <a:picLocks noChangeAspect="1"/>
          </p:cNvPicPr>
          <p:nvPr/>
        </p:nvPicPr>
        <p:blipFill>
          <a:blip r:embed="rId3"/>
          <a:stretch>
            <a:fillRect/>
          </a:stretch>
        </p:blipFill>
        <p:spPr>
          <a:xfrm>
            <a:off x="6585527" y="5098704"/>
            <a:ext cx="4876800" cy="1190625"/>
          </a:xfrm>
          <a:prstGeom prst="rect">
            <a:avLst/>
          </a:prstGeom>
        </p:spPr>
      </p:pic>
      <p:sp>
        <p:nvSpPr>
          <p:cNvPr id="5" name="TextBox 4"/>
          <p:cNvSpPr txBox="1"/>
          <p:nvPr/>
        </p:nvSpPr>
        <p:spPr>
          <a:xfrm>
            <a:off x="1874981" y="456201"/>
            <a:ext cx="7878618" cy="523220"/>
          </a:xfrm>
          <a:prstGeom prst="rect">
            <a:avLst/>
          </a:prstGeom>
          <a:noFill/>
        </p:spPr>
        <p:txBody>
          <a:bodyPr wrap="square" rtlCol="0">
            <a:spAutoFit/>
          </a:bodyPr>
          <a:lstStyle/>
          <a:p>
            <a:pPr algn="ctr"/>
            <a:r>
              <a:rPr lang="en-US" sz="2800" b="1" dirty="0">
                <a:latin typeface="Comic Sans MS" panose="030F0702030302020204" pitchFamily="66" charset="0"/>
              </a:rPr>
              <a:t>Calculation of Base and Collector </a:t>
            </a:r>
            <a:r>
              <a:rPr lang="tr-TR" sz="2800" b="1" dirty="0" err="1">
                <a:latin typeface="Comic Sans MS" panose="030F0702030302020204" pitchFamily="66" charset="0"/>
              </a:rPr>
              <a:t>Currents</a:t>
            </a:r>
            <a:endParaRPr lang="tr-TR" sz="2800" b="1"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4088069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6"/>
          <p:cNvGraphicFramePr>
            <a:graphicFrameLocks noChangeAspect="1"/>
          </p:cNvGraphicFramePr>
          <p:nvPr>
            <p:extLst/>
          </p:nvPr>
        </p:nvGraphicFramePr>
        <p:xfrm>
          <a:off x="6130641" y="4437112"/>
          <a:ext cx="3944393" cy="2011746"/>
        </p:xfrm>
        <a:graphic>
          <a:graphicData uri="http://schemas.openxmlformats.org/presentationml/2006/ole">
            <mc:AlternateContent xmlns:mc="http://schemas.openxmlformats.org/markup-compatibility/2006">
              <mc:Choice xmlns:v="urn:schemas-microsoft-com:vml" Requires="v">
                <p:oleObj spid="_x0000_s41997" name="Bitmap Image" r:id="rId4" imgW="3696216" imgH="1886213" progId="Paint.Picture">
                  <p:embed/>
                </p:oleObj>
              </mc:Choice>
              <mc:Fallback>
                <p:oleObj name="Bitmap Image" r:id="rId4" imgW="3696216" imgH="1886213" progId="Paint.Picture">
                  <p:embed/>
                  <p:pic>
                    <p:nvPicPr>
                      <p:cNvPr id="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0641" y="4437112"/>
                        <a:ext cx="3944393" cy="2011746"/>
                      </a:xfrm>
                      <a:prstGeom prst="rect">
                        <a:avLst/>
                      </a:prstGeom>
                      <a:noFill/>
                      <a:ln>
                        <a:noFill/>
                      </a:ln>
                      <a:effectLst/>
                      <a:extLst/>
                    </p:spPr>
                  </p:pic>
                </p:oleObj>
              </mc:Fallback>
            </mc:AlternateContent>
          </a:graphicData>
        </a:graphic>
      </p:graphicFrame>
      <p:sp>
        <p:nvSpPr>
          <p:cNvPr id="2050" name="Rectangle 2"/>
          <p:cNvSpPr>
            <a:spLocks noGrp="1" noChangeArrowheads="1"/>
          </p:cNvSpPr>
          <p:nvPr>
            <p:ph type="title"/>
          </p:nvPr>
        </p:nvSpPr>
        <p:spPr>
          <a:xfrm>
            <a:off x="1849761" y="198438"/>
            <a:ext cx="7772400" cy="487362"/>
          </a:xfrm>
        </p:spPr>
        <p:txBody>
          <a:bodyPr/>
          <a:lstStyle/>
          <a:p>
            <a:pPr eaLnBrk="1" hangingPunct="1">
              <a:defRPr/>
            </a:pPr>
            <a:r>
              <a:rPr lang="en-US" i="0" dirty="0">
                <a:solidFill>
                  <a:schemeClr val="accent6"/>
                </a:solidFill>
                <a:latin typeface="Comic Sans MS" pitchFamily="66" charset="0"/>
              </a:rPr>
              <a:t>Bipolar Junction Transistors: Operation Modes</a:t>
            </a:r>
          </a:p>
        </p:txBody>
      </p:sp>
      <p:graphicFrame>
        <p:nvGraphicFramePr>
          <p:cNvPr id="6" name="Group 48"/>
          <p:cNvGraphicFramePr>
            <a:graphicFrameLocks noGrp="1"/>
          </p:cNvGraphicFramePr>
          <p:nvPr>
            <p:extLst/>
          </p:nvPr>
        </p:nvGraphicFramePr>
        <p:xfrm>
          <a:off x="1703512" y="4279896"/>
          <a:ext cx="4104456" cy="1569460"/>
        </p:xfrm>
        <a:graphic>
          <a:graphicData uri="http://schemas.openxmlformats.org/drawingml/2006/table">
            <a:tbl>
              <a:tblPr/>
              <a:tblGrid>
                <a:gridCol w="1472339">
                  <a:extLst>
                    <a:ext uri="{9D8B030D-6E8A-4147-A177-3AD203B41FA5}">
                      <a16:colId xmlns:a16="http://schemas.microsoft.com/office/drawing/2014/main" val="20000"/>
                    </a:ext>
                  </a:extLst>
                </a:gridCol>
                <a:gridCol w="1472339">
                  <a:extLst>
                    <a:ext uri="{9D8B030D-6E8A-4147-A177-3AD203B41FA5}">
                      <a16:colId xmlns:a16="http://schemas.microsoft.com/office/drawing/2014/main" val="20001"/>
                    </a:ext>
                  </a:extLst>
                </a:gridCol>
                <a:gridCol w="1159778">
                  <a:extLst>
                    <a:ext uri="{9D8B030D-6E8A-4147-A177-3AD203B41FA5}">
                      <a16:colId xmlns:a16="http://schemas.microsoft.com/office/drawing/2014/main" val="20002"/>
                    </a:ext>
                  </a:extLst>
                </a:gridCol>
              </a:tblGrid>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a:ln>
                            <a:noFill/>
                          </a:ln>
                          <a:solidFill>
                            <a:schemeClr val="tx1"/>
                          </a:solidFill>
                          <a:effectLst/>
                          <a:latin typeface="Comic Sans MS" panose="030F0702030302020204" pitchFamily="66" charset="0"/>
                        </a:rPr>
                        <a:t>Bias Mode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dirty="0">
                          <a:ln>
                            <a:noFill/>
                          </a:ln>
                          <a:solidFill>
                            <a:schemeClr val="tx1"/>
                          </a:solidFill>
                          <a:effectLst/>
                          <a:latin typeface="Comic Sans MS" panose="030F0702030302020204" pitchFamily="66" charset="0"/>
                        </a:rPr>
                        <a:t>E-B Junction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a:ln>
                            <a:noFill/>
                          </a:ln>
                          <a:solidFill>
                            <a:schemeClr val="tx1"/>
                          </a:solidFill>
                          <a:effectLst/>
                          <a:latin typeface="Comic Sans MS" panose="030F0702030302020204" pitchFamily="66" charset="0"/>
                        </a:rPr>
                        <a:t>C-B Junction</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24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Saturation</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89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omic Sans MS" panose="030F0702030302020204" pitchFamily="66" charset="0"/>
                        </a:rPr>
                        <a:t>Active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Comic Sans MS" panose="030F0702030302020204" pitchFamily="66" charset="0"/>
                        </a:rPr>
                        <a:t>Forward</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Cutoff</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Comic Sans MS" panose="030F0702030302020204" pitchFamily="66" charset="0"/>
                        </a:rPr>
                        <a:t>Reverse</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5735961" y="716530"/>
            <a:ext cx="5112362" cy="2308324"/>
          </a:xfrm>
          <a:prstGeom prst="rect">
            <a:avLst/>
          </a:prstGeom>
        </p:spPr>
        <p:txBody>
          <a:bodyPr wrap="square">
            <a:spAutoFit/>
          </a:bodyPr>
          <a:lstStyle/>
          <a:p>
            <a:pPr fontAlgn="base">
              <a:spcBef>
                <a:spcPct val="0"/>
              </a:spcBef>
              <a:spcAft>
                <a:spcPct val="0"/>
              </a:spcAft>
              <a:buFont typeface="Arial" panose="020B0604020202020204" pitchFamily="34" charset="0"/>
              <a:buChar char="•"/>
            </a:pPr>
            <a:r>
              <a:rPr lang="tr-TR" sz="1600" b="1" dirty="0" err="1">
                <a:solidFill>
                  <a:srgbClr val="000000"/>
                </a:solidFill>
                <a:latin typeface="Comic Sans MS" panose="030F0702030302020204" pitchFamily="66" charset="0"/>
              </a:rPr>
              <a:t>Saturation</a:t>
            </a:r>
            <a:r>
              <a:rPr lang="tr-TR" sz="1600" b="1" dirty="0">
                <a:solidFill>
                  <a:srgbClr val="000000"/>
                </a:solidFill>
                <a:latin typeface="Comic Sans MS" panose="030F0702030302020204" pitchFamily="66" charset="0"/>
              </a:rPr>
              <a:t> </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forward biased. This method is not useful as the transistor is in “saturation” and the current cannot be controlled easily.</a:t>
            </a:r>
            <a:endParaRPr lang="tr-TR" sz="1600" dirty="0">
              <a:solidFill>
                <a:srgbClr val="000000"/>
              </a:solidFill>
              <a:latin typeface="Comic Sans MS" panose="030F0702030302020204" pitchFamily="66" charset="0"/>
            </a:endParaRPr>
          </a:p>
          <a:p>
            <a:pPr fontAlgn="base">
              <a:spcBef>
                <a:spcPct val="0"/>
              </a:spcBef>
              <a:spcAft>
                <a:spcPct val="0"/>
              </a:spcAft>
              <a:buFont typeface="Arial" panose="020B0604020202020204" pitchFamily="34" charset="0"/>
              <a:buChar char="•"/>
            </a:pPr>
            <a:endParaRPr lang="en-US" sz="1600" dirty="0">
              <a:solidFill>
                <a:srgbClr val="000000"/>
              </a:solidFill>
              <a:latin typeface="Comic Sans MS" panose="030F0702030302020204" pitchFamily="66" charset="0"/>
            </a:endParaRPr>
          </a:p>
          <a:p>
            <a:pPr fontAlgn="base">
              <a:spcBef>
                <a:spcPct val="0"/>
              </a:spcBef>
              <a:spcAft>
                <a:spcPct val="0"/>
              </a:spcAft>
              <a:buFont typeface="Arial" panose="020B0604020202020204" pitchFamily="34" charset="0"/>
              <a:buChar char="•"/>
            </a:pPr>
            <a:r>
              <a:rPr lang="tr-TR" sz="1600" b="1" dirty="0" err="1">
                <a:solidFill>
                  <a:srgbClr val="000000"/>
                </a:solidFill>
                <a:latin typeface="Comic Sans MS" panose="030F0702030302020204" pitchFamily="66" charset="0"/>
              </a:rPr>
              <a:t>Cutoff</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In this method both the junctions are reverse biased. This method is also not useful as the transistor is in “cut-off” state since current is zero.</a:t>
            </a:r>
          </a:p>
        </p:txBody>
      </p:sp>
      <p:sp>
        <p:nvSpPr>
          <p:cNvPr id="3" name="Rectangle 2"/>
          <p:cNvSpPr/>
          <p:nvPr/>
        </p:nvSpPr>
        <p:spPr>
          <a:xfrm>
            <a:off x="5735962" y="2924944"/>
            <a:ext cx="4377223" cy="1815882"/>
          </a:xfrm>
          <a:prstGeom prst="rect">
            <a:avLst/>
          </a:prstGeom>
        </p:spPr>
        <p:txBody>
          <a:bodyPr wrap="square">
            <a:spAutoFit/>
          </a:bodyPr>
          <a:lstStyle/>
          <a:p>
            <a:pPr fontAlgn="base">
              <a:spcBef>
                <a:spcPct val="0"/>
              </a:spcBef>
              <a:spcAft>
                <a:spcPct val="0"/>
              </a:spcAft>
              <a:buFont typeface="Arial" panose="020B0604020202020204" pitchFamily="34" charset="0"/>
              <a:buChar char="•"/>
            </a:pPr>
            <a:r>
              <a:rPr lang="tr-TR" sz="1600" b="1" dirty="0">
                <a:solidFill>
                  <a:srgbClr val="000000"/>
                </a:solidFill>
                <a:latin typeface="Comic Sans MS" panose="030F0702030302020204" pitchFamily="66" charset="0"/>
              </a:rPr>
              <a:t>Active</a:t>
            </a:r>
            <a:r>
              <a:rPr lang="en-US" sz="1600" b="1" dirty="0">
                <a:solidFill>
                  <a:srgbClr val="000000"/>
                </a:solidFill>
                <a:latin typeface="Comic Sans MS" panose="030F0702030302020204" pitchFamily="66" charset="0"/>
              </a:rPr>
              <a:t>:</a:t>
            </a:r>
            <a:r>
              <a:rPr lang="en-US" sz="1600" dirty="0">
                <a:solidFill>
                  <a:srgbClr val="000000"/>
                </a:solidFill>
                <a:latin typeface="Comic Sans MS" panose="030F0702030302020204" pitchFamily="66" charset="0"/>
              </a:rPr>
              <a:t> This is the most common and popular method used in transistor biasing. In this method, the base-emitter junction is forward biased and collector-base junction is reverse biased. So by adjusting base voltage we can control total current in the transistor easily.</a:t>
            </a:r>
          </a:p>
        </p:txBody>
      </p:sp>
      <p:pic>
        <p:nvPicPr>
          <p:cNvPr id="7" name="Picture 4" descr="C21NF0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3512" y="1042688"/>
            <a:ext cx="3876320" cy="28803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a:spLocks noChangeArrowheads="1"/>
          </p:cNvSpPr>
          <p:nvPr/>
        </p:nvSpPr>
        <p:spPr bwMode="auto">
          <a:xfrm>
            <a:off x="1667745" y="5883079"/>
            <a:ext cx="46446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US" altLang="en-US" b="1" dirty="0">
                <a:solidFill>
                  <a:srgbClr val="FF0000"/>
                </a:solidFill>
                <a:latin typeface="Comic Sans MS" panose="030F0702030302020204" pitchFamily="66" charset="0"/>
              </a:rPr>
              <a:t>Operational modes</a:t>
            </a:r>
            <a:r>
              <a:rPr lang="tr-TR" altLang="en-US" b="1" dirty="0">
                <a:solidFill>
                  <a:srgbClr val="FF0000"/>
                </a:solidFill>
                <a:latin typeface="Comic Sans MS" panose="030F0702030302020204" pitchFamily="66" charset="0"/>
              </a:rPr>
              <a:t> </a:t>
            </a:r>
            <a:r>
              <a:rPr lang="en-US" altLang="en-US" b="1" dirty="0">
                <a:solidFill>
                  <a:srgbClr val="FF0000"/>
                </a:solidFill>
                <a:latin typeface="Comic Sans MS" panose="030F0702030302020204" pitchFamily="66" charset="0"/>
              </a:rPr>
              <a:t>are defined based on V</a:t>
            </a:r>
            <a:r>
              <a:rPr lang="en-US" altLang="en-US" b="1" baseline="-25000" dirty="0">
                <a:solidFill>
                  <a:srgbClr val="FF0000"/>
                </a:solidFill>
                <a:latin typeface="Comic Sans MS" panose="030F0702030302020204" pitchFamily="66" charset="0"/>
              </a:rPr>
              <a:t>BE</a:t>
            </a:r>
            <a:r>
              <a:rPr lang="en-US" altLang="en-US" b="1" dirty="0">
                <a:solidFill>
                  <a:srgbClr val="FF0000"/>
                </a:solidFill>
                <a:latin typeface="Comic Sans MS" panose="030F0702030302020204" pitchFamily="66" charset="0"/>
              </a:rPr>
              <a:t> and V</a:t>
            </a:r>
            <a:r>
              <a:rPr lang="en-US" altLang="en-US" b="1" baseline="-25000" dirty="0">
                <a:solidFill>
                  <a:srgbClr val="FF0000"/>
                </a:solidFill>
                <a:latin typeface="Comic Sans MS" panose="030F0702030302020204" pitchFamily="66" charset="0"/>
              </a:rPr>
              <a:t>BC</a:t>
            </a:r>
          </a:p>
        </p:txBody>
      </p:sp>
    </p:spTree>
    <p:extLst>
      <p:ext uri="{BB962C8B-B14F-4D97-AF65-F5344CB8AC3E}">
        <p14:creationId xmlns:p14="http://schemas.microsoft.com/office/powerpoint/2010/main" val="2442504058"/>
      </p:ext>
    </p:extLst>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09889" y="2636912"/>
            <a:ext cx="6353223" cy="3942408"/>
            <a:chOff x="1585888" y="2636912"/>
            <a:chExt cx="6353223" cy="3942408"/>
          </a:xfrm>
        </p:grpSpPr>
        <p:pic>
          <p:nvPicPr>
            <p:cNvPr id="29698" name="Picture 2" descr="13f00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5888" y="2636912"/>
              <a:ext cx="6353223" cy="39424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39752" y="6309320"/>
              <a:ext cx="936104" cy="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grpSp>
      <p:sp>
        <p:nvSpPr>
          <p:cNvPr id="29699" name="Text Box 3"/>
          <p:cNvSpPr txBox="1">
            <a:spLocks noChangeArrowheads="1"/>
          </p:cNvSpPr>
          <p:nvPr/>
        </p:nvSpPr>
        <p:spPr bwMode="auto">
          <a:xfrm>
            <a:off x="2162175" y="184150"/>
            <a:ext cx="8248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n-US" sz="2800" dirty="0">
                <a:solidFill>
                  <a:srgbClr val="FF0000"/>
                </a:solidFill>
                <a:latin typeface="Comic Sans MS" panose="030F0702030302020204" pitchFamily="66" charset="0"/>
              </a:rPr>
              <a:t>BJT </a:t>
            </a:r>
            <a:r>
              <a:rPr lang="en-US" altLang="en-US" sz="2800" dirty="0">
                <a:solidFill>
                  <a:srgbClr val="FF0000"/>
                </a:solidFill>
                <a:latin typeface="Comic Sans MS" panose="030F0702030302020204" pitchFamily="66" charset="0"/>
                <a:sym typeface="Symbol" panose="05050102010706020507" pitchFamily="18" charset="2"/>
              </a:rPr>
              <a:t>Operating Regions</a:t>
            </a:r>
            <a:r>
              <a:rPr lang="tr-TR" altLang="en-US" sz="2800" dirty="0">
                <a:solidFill>
                  <a:srgbClr val="FF0000"/>
                </a:solidFill>
                <a:latin typeface="Comic Sans MS" panose="030F0702030302020204" pitchFamily="66" charset="0"/>
                <a:sym typeface="Symbol" panose="05050102010706020507" pitchFamily="18" charset="2"/>
              </a:rPr>
              <a:t> </a:t>
            </a:r>
            <a:r>
              <a:rPr lang="tr-TR" altLang="en-US" sz="2800" dirty="0" err="1">
                <a:solidFill>
                  <a:srgbClr val="FF0000"/>
                </a:solidFill>
                <a:latin typeface="Comic Sans MS" panose="030F0702030302020204" pitchFamily="66" charset="0"/>
                <a:sym typeface="Symbol" panose="05050102010706020507" pitchFamily="18" charset="2"/>
              </a:rPr>
              <a:t>and</a:t>
            </a:r>
            <a:r>
              <a:rPr lang="tr-TR" altLang="en-US" sz="2800" dirty="0">
                <a:solidFill>
                  <a:srgbClr val="FF0000"/>
                </a:solidFill>
                <a:latin typeface="Comic Sans MS" panose="030F0702030302020204" pitchFamily="66" charset="0"/>
                <a:sym typeface="Symbol" panose="05050102010706020507" pitchFamily="18" charset="2"/>
              </a:rPr>
              <a:t> I V </a:t>
            </a:r>
            <a:r>
              <a:rPr lang="tr-TR" altLang="en-US" sz="2800" dirty="0" err="1">
                <a:solidFill>
                  <a:srgbClr val="FF0000"/>
                </a:solidFill>
                <a:latin typeface="Comic Sans MS" panose="030F0702030302020204" pitchFamily="66" charset="0"/>
                <a:sym typeface="Symbol" panose="05050102010706020507" pitchFamily="18" charset="2"/>
              </a:rPr>
              <a:t>Curves</a:t>
            </a:r>
            <a:endParaRPr lang="tr-TR" altLang="en-US" sz="2800" dirty="0">
              <a:solidFill>
                <a:srgbClr val="FF0000"/>
              </a:solidFill>
              <a:latin typeface="Comic Sans MS" panose="030F0702030302020204" pitchFamily="66" charset="0"/>
              <a:sym typeface="Symbol" panose="05050102010706020507" pitchFamily="18" charset="2"/>
            </a:endParaRPr>
          </a:p>
        </p:txBody>
      </p:sp>
      <p:sp>
        <p:nvSpPr>
          <p:cNvPr id="4" name="Rectangle 3"/>
          <p:cNvSpPr txBox="1">
            <a:spLocks noChangeArrowheads="1"/>
          </p:cNvSpPr>
          <p:nvPr/>
        </p:nvSpPr>
        <p:spPr>
          <a:xfrm>
            <a:off x="6729412" y="836713"/>
            <a:ext cx="3938588" cy="1512167"/>
          </a:xfrm>
          <a:prstGeom prst="wedgeRoundRectCallout">
            <a:avLst>
              <a:gd name="adj1" fmla="val -16859"/>
              <a:gd name="adj2" fmla="val 117522"/>
              <a:gd name="adj3" fmla="val 16667"/>
            </a:avLst>
          </a:prstGeom>
          <a:solidFill>
            <a:schemeClr val="accent5">
              <a:lumMod val="40000"/>
              <a:lumOff val="60000"/>
            </a:schemeClr>
          </a:solidFill>
        </p:spPr>
        <p:txBody>
          <a:bodyPr/>
          <a:lst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marL="0" indent="0">
              <a:buNone/>
            </a:pPr>
            <a:r>
              <a:rPr lang="en-GB" altLang="en-US" sz="1400" b="1" kern="0" dirty="0">
                <a:solidFill>
                  <a:srgbClr val="0000FF"/>
                </a:solidFill>
                <a:latin typeface="Comic Sans MS" panose="030F0702030302020204" pitchFamily="66" charset="0"/>
              </a:rPr>
              <a:t>Input characteristics</a:t>
            </a:r>
          </a:p>
          <a:p>
            <a:pPr lvl="1"/>
            <a:r>
              <a:rPr lang="en-GB" altLang="en-US" sz="1400" kern="0" dirty="0">
                <a:solidFill>
                  <a:prstClr val="black"/>
                </a:solidFill>
                <a:latin typeface="Comic Sans MS" panose="030F0702030302020204" pitchFamily="66" charset="0"/>
              </a:rPr>
              <a:t>the input takes the form of a forward-biased </a:t>
            </a:r>
            <a:r>
              <a:rPr lang="en-GB" altLang="en-US" sz="1400" i="1" kern="0" dirty="0" err="1">
                <a:solidFill>
                  <a:prstClr val="black"/>
                </a:solidFill>
                <a:latin typeface="Comic Sans MS" panose="030F0702030302020204" pitchFamily="66" charset="0"/>
              </a:rPr>
              <a:t>pn</a:t>
            </a:r>
            <a:r>
              <a:rPr lang="en-GB" altLang="en-US" sz="1400" kern="0" dirty="0">
                <a:solidFill>
                  <a:prstClr val="black"/>
                </a:solidFill>
                <a:latin typeface="Comic Sans MS" panose="030F0702030302020204" pitchFamily="66" charset="0"/>
              </a:rPr>
              <a:t> junction</a:t>
            </a:r>
          </a:p>
          <a:p>
            <a:pPr lvl="1"/>
            <a:r>
              <a:rPr lang="en-GB" altLang="en-US" sz="1400" kern="0" dirty="0">
                <a:solidFill>
                  <a:prstClr val="black"/>
                </a:solidFill>
                <a:latin typeface="Comic Sans MS" panose="030F0702030302020204" pitchFamily="66" charset="0"/>
              </a:rPr>
              <a:t>the input characteristics are similar to a semiconductor diode</a:t>
            </a:r>
          </a:p>
        </p:txBody>
      </p:sp>
      <p:sp>
        <p:nvSpPr>
          <p:cNvPr id="5" name="Rectangle 3"/>
          <p:cNvSpPr txBox="1">
            <a:spLocks noChangeArrowheads="1"/>
          </p:cNvSpPr>
          <p:nvPr/>
        </p:nvSpPr>
        <p:spPr>
          <a:xfrm>
            <a:off x="2427188" y="836713"/>
            <a:ext cx="3938588" cy="1512167"/>
          </a:xfrm>
          <a:prstGeom prst="wedgeRoundRectCallout">
            <a:avLst>
              <a:gd name="adj1" fmla="val -22843"/>
              <a:gd name="adj2" fmla="val 97967"/>
              <a:gd name="adj3" fmla="val 16667"/>
            </a:avLst>
          </a:prstGeom>
          <a:solidFill>
            <a:schemeClr val="accent5">
              <a:lumMod val="40000"/>
              <a:lumOff val="60000"/>
            </a:schemeClr>
          </a:solidFill>
        </p:spPr>
        <p:txBody>
          <a:bodyPr/>
          <a:lstStyle>
            <a:defPPr>
              <a:defRPr lang="tr-TR"/>
            </a:defPPr>
            <a:lvl1pPr marL="0" indent="0" eaLnBrk="0" hangingPunct="0">
              <a:spcBef>
                <a:spcPct val="20000"/>
              </a:spcBef>
              <a:buNone/>
              <a:defRPr sz="1400" b="1" kern="0">
                <a:solidFill>
                  <a:srgbClr val="0000FF"/>
                </a:solidFill>
                <a:latin typeface="Comic Sans MS" panose="030F0702030302020204" pitchFamily="66" charset="0"/>
              </a:defRPr>
            </a:lvl1pPr>
            <a:lvl2pPr marL="742950" lvl="1" indent="-285750" eaLnBrk="0" hangingPunct="0">
              <a:spcBef>
                <a:spcPct val="20000"/>
              </a:spcBef>
              <a:buChar char="–"/>
              <a:defRPr sz="1400" kern="0">
                <a:latin typeface="Comic Sans MS" panose="030F0702030302020204" pitchFamily="66" charset="0"/>
              </a:defRPr>
            </a:lvl2pPr>
            <a:lvl3pPr marL="1143000" indent="-228600" eaLnBrk="0" hangingPunct="0">
              <a:spcBef>
                <a:spcPct val="20000"/>
              </a:spcBef>
              <a:buChar char="•"/>
              <a:defRPr sz="1600">
                <a:latin typeface="+mn-lt"/>
              </a:defRPr>
            </a:lvl3pPr>
            <a:lvl4pPr marL="1600200" indent="-228600" eaLnBrk="0" hangingPunct="0">
              <a:spcBef>
                <a:spcPct val="20000"/>
              </a:spcBef>
              <a:buChar char="–"/>
              <a:defRPr sz="1600">
                <a:latin typeface="+mn-lt"/>
              </a:defRPr>
            </a:lvl4pPr>
            <a:lvl5pPr marL="2057400" indent="-228600" eaLnBrk="0" hangingPunct="0">
              <a:spcBef>
                <a:spcPct val="20000"/>
              </a:spcBef>
              <a:buChar char="»"/>
              <a:defRPr sz="1600">
                <a:latin typeface="+mn-lt"/>
              </a:defRPr>
            </a:lvl5pPr>
            <a:lvl6pPr marL="2514600" indent="-228600" fontAlgn="base">
              <a:spcBef>
                <a:spcPct val="20000"/>
              </a:spcBef>
              <a:spcAft>
                <a:spcPct val="0"/>
              </a:spcAft>
              <a:buChar char="»"/>
              <a:defRPr sz="1600">
                <a:latin typeface="+mn-lt"/>
              </a:defRPr>
            </a:lvl6pPr>
            <a:lvl7pPr marL="2971800" indent="-228600" fontAlgn="base">
              <a:spcBef>
                <a:spcPct val="20000"/>
              </a:spcBef>
              <a:spcAft>
                <a:spcPct val="0"/>
              </a:spcAft>
              <a:buChar char="»"/>
              <a:defRPr sz="1600">
                <a:latin typeface="+mn-lt"/>
              </a:defRPr>
            </a:lvl7pPr>
            <a:lvl8pPr marL="3429000" indent="-228600" fontAlgn="base">
              <a:spcBef>
                <a:spcPct val="20000"/>
              </a:spcBef>
              <a:spcAft>
                <a:spcPct val="0"/>
              </a:spcAft>
              <a:buChar char="»"/>
              <a:defRPr sz="1600">
                <a:latin typeface="+mn-lt"/>
              </a:defRPr>
            </a:lvl8pPr>
            <a:lvl9pPr marL="3886200" indent="-228600" fontAlgn="base">
              <a:spcBef>
                <a:spcPct val="20000"/>
              </a:spcBef>
              <a:spcAft>
                <a:spcPct val="0"/>
              </a:spcAft>
              <a:buChar char="»"/>
              <a:defRPr sz="1600">
                <a:latin typeface="+mn-lt"/>
              </a:defRPr>
            </a:lvl9pPr>
          </a:lstStyle>
          <a:p>
            <a:pPr fontAlgn="base">
              <a:spcAft>
                <a:spcPct val="0"/>
              </a:spcAft>
            </a:pPr>
            <a:r>
              <a:rPr lang="en-GB" altLang="en-US" dirty="0"/>
              <a:t>Output characteristics</a:t>
            </a:r>
          </a:p>
          <a:p>
            <a:pPr lvl="1" fontAlgn="base">
              <a:spcAft>
                <a:spcPct val="0"/>
              </a:spcAft>
            </a:pPr>
            <a:r>
              <a:rPr lang="en-GB" altLang="en-US" dirty="0">
                <a:solidFill>
                  <a:prstClr val="black"/>
                </a:solidFill>
              </a:rPr>
              <a:t>region near to the</a:t>
            </a:r>
            <a:r>
              <a:rPr lang="tr-TR" altLang="en-US" dirty="0">
                <a:solidFill>
                  <a:prstClr val="black"/>
                </a:solidFill>
              </a:rPr>
              <a:t> </a:t>
            </a:r>
            <a:r>
              <a:rPr lang="en-GB" altLang="en-US" dirty="0">
                <a:solidFill>
                  <a:prstClr val="black"/>
                </a:solidFill>
              </a:rPr>
              <a:t>origin is the </a:t>
            </a:r>
            <a:br>
              <a:rPr lang="en-GB" altLang="en-US" dirty="0">
                <a:solidFill>
                  <a:prstClr val="black"/>
                </a:solidFill>
              </a:rPr>
            </a:br>
            <a:r>
              <a:rPr lang="en-GB" altLang="en-US" dirty="0">
                <a:solidFill>
                  <a:prstClr val="black"/>
                </a:solidFill>
              </a:rPr>
              <a:t>saturation region</a:t>
            </a:r>
          </a:p>
          <a:p>
            <a:pPr lvl="1" fontAlgn="base">
              <a:spcAft>
                <a:spcPct val="0"/>
              </a:spcAft>
            </a:pPr>
            <a:r>
              <a:rPr lang="en-GB" altLang="en-US" dirty="0">
                <a:solidFill>
                  <a:prstClr val="black"/>
                </a:solidFill>
              </a:rPr>
              <a:t>this is normally</a:t>
            </a:r>
            <a:r>
              <a:rPr lang="tr-TR" altLang="en-US" dirty="0">
                <a:solidFill>
                  <a:prstClr val="black"/>
                </a:solidFill>
              </a:rPr>
              <a:t> </a:t>
            </a:r>
            <a:r>
              <a:rPr lang="en-GB" altLang="en-US" dirty="0">
                <a:solidFill>
                  <a:prstClr val="black"/>
                </a:solidFill>
              </a:rPr>
              <a:t>avoided in linear</a:t>
            </a:r>
            <a:br>
              <a:rPr lang="en-GB" altLang="en-US" dirty="0">
                <a:solidFill>
                  <a:prstClr val="black"/>
                </a:solidFill>
              </a:rPr>
            </a:br>
            <a:r>
              <a:rPr lang="en-GB" altLang="en-US" dirty="0">
                <a:solidFill>
                  <a:prstClr val="black"/>
                </a:solidFill>
              </a:rPr>
              <a:t>circuits</a:t>
            </a:r>
            <a:r>
              <a:rPr lang="tr-TR" altLang="en-US" dirty="0">
                <a:solidFill>
                  <a:prstClr val="black"/>
                </a:solidFill>
              </a:rPr>
              <a:t> </a:t>
            </a:r>
          </a:p>
        </p:txBody>
      </p:sp>
    </p:spTree>
    <p:extLst>
      <p:ext uri="{BB962C8B-B14F-4D97-AF65-F5344CB8AC3E}">
        <p14:creationId xmlns:p14="http://schemas.microsoft.com/office/powerpoint/2010/main" val="2324713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545" y="62453"/>
            <a:ext cx="10515600" cy="595457"/>
          </a:xfrm>
        </p:spPr>
        <p:txBody>
          <a:bodyPr>
            <a:normAutofit fontScale="90000"/>
          </a:bodyPr>
          <a:lstStyle/>
          <a:p>
            <a:pPr algn="ctr"/>
            <a:r>
              <a:rPr lang="tr-TR" b="1" dirty="0" err="1"/>
              <a:t>Input-Output</a:t>
            </a:r>
            <a:r>
              <a:rPr lang="tr-TR" b="1" dirty="0"/>
              <a:t> </a:t>
            </a:r>
            <a:r>
              <a:rPr lang="tr-TR" b="1" dirty="0" err="1"/>
              <a:t>Characteristics</a:t>
            </a:r>
            <a:r>
              <a:rPr lang="tr-TR" b="1" dirty="0"/>
              <a:t> of BJT</a:t>
            </a:r>
            <a:endParaRPr lang="tr-TR" sz="36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36405" y="1019506"/>
            <a:ext cx="5245068" cy="3354954"/>
          </a:xfrm>
          <a:prstGeom prst="rect">
            <a:avLst/>
          </a:prstGeom>
        </p:spPr>
      </p:pic>
      <p:sp>
        <p:nvSpPr>
          <p:cNvPr id="5" name="TextBox 4"/>
          <p:cNvSpPr txBox="1"/>
          <p:nvPr/>
        </p:nvSpPr>
        <p:spPr>
          <a:xfrm>
            <a:off x="1379521" y="4467146"/>
            <a:ext cx="3158836" cy="369332"/>
          </a:xfrm>
          <a:prstGeom prst="rect">
            <a:avLst/>
          </a:prstGeom>
          <a:noFill/>
        </p:spPr>
        <p:txBody>
          <a:bodyPr wrap="square" rtlCol="0">
            <a:spAutoFit/>
          </a:bodyPr>
          <a:lstStyle/>
          <a:p>
            <a:pPr algn="ctr"/>
            <a:r>
              <a:rPr lang="tr-TR" dirty="0" err="1"/>
              <a:t>Output</a:t>
            </a:r>
            <a:r>
              <a:rPr lang="tr-TR" dirty="0"/>
              <a:t> </a:t>
            </a:r>
            <a:r>
              <a:rPr lang="tr-TR" dirty="0" err="1"/>
              <a:t>Characteristic</a:t>
            </a:r>
            <a:endParaRPr lang="tr-TR" sz="20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7129028" y="1019506"/>
            <a:ext cx="3143250" cy="3181350"/>
          </a:xfrm>
          <a:prstGeom prst="rect">
            <a:avLst/>
          </a:prstGeom>
        </p:spPr>
      </p:pic>
      <p:sp>
        <p:nvSpPr>
          <p:cNvPr id="7" name="TextBox 6"/>
          <p:cNvSpPr txBox="1"/>
          <p:nvPr/>
        </p:nvSpPr>
        <p:spPr>
          <a:xfrm>
            <a:off x="7381297" y="4428511"/>
            <a:ext cx="3158836" cy="369332"/>
          </a:xfrm>
          <a:prstGeom prst="rect">
            <a:avLst/>
          </a:prstGeom>
          <a:noFill/>
        </p:spPr>
        <p:txBody>
          <a:bodyPr wrap="square" rtlCol="0">
            <a:spAutoFit/>
          </a:bodyPr>
          <a:lstStyle/>
          <a:p>
            <a:pPr algn="ctr"/>
            <a:r>
              <a:rPr lang="tr-TR" dirty="0" err="1" smtClean="0"/>
              <a:t>Input</a:t>
            </a:r>
            <a:r>
              <a:rPr lang="tr-TR" dirty="0" smtClean="0"/>
              <a:t> </a:t>
            </a:r>
            <a:r>
              <a:rPr lang="tr-TR" dirty="0" err="1"/>
              <a:t>Characteristic</a:t>
            </a:r>
            <a:endParaRPr lang="tr-TR" sz="20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133119" y="4374460"/>
            <a:ext cx="3126944" cy="2466903"/>
          </a:xfrm>
          <a:prstGeom prst="rect">
            <a:avLst/>
          </a:prstGeom>
        </p:spPr>
      </p:pic>
    </p:spTree>
    <p:extLst>
      <p:ext uri="{BB962C8B-B14F-4D97-AF65-F5344CB8AC3E}">
        <p14:creationId xmlns:p14="http://schemas.microsoft.com/office/powerpoint/2010/main" val="3972350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21" name="Rectangle 25"/>
          <p:cNvSpPr>
            <a:spLocks noChangeArrowheads="1"/>
          </p:cNvSpPr>
          <p:nvPr/>
        </p:nvSpPr>
        <p:spPr bwMode="auto">
          <a:xfrm>
            <a:off x="3820615" y="4797424"/>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12" name="Rectangle 16"/>
          <p:cNvSpPr>
            <a:spLocks noChangeArrowheads="1"/>
          </p:cNvSpPr>
          <p:nvPr/>
        </p:nvSpPr>
        <p:spPr bwMode="auto">
          <a:xfrm>
            <a:off x="2133600" y="3657601"/>
            <a:ext cx="2667000" cy="487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6" name="Rectangle 10"/>
          <p:cNvSpPr>
            <a:spLocks noChangeArrowheads="1"/>
          </p:cNvSpPr>
          <p:nvPr/>
        </p:nvSpPr>
        <p:spPr bwMode="auto">
          <a:xfrm>
            <a:off x="4724400" y="1524000"/>
            <a:ext cx="3276600" cy="1219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32101" name="Rectangle 5"/>
          <p:cNvSpPr>
            <a:spLocks noChangeArrowheads="1"/>
          </p:cNvSpPr>
          <p:nvPr/>
        </p:nvSpPr>
        <p:spPr bwMode="auto">
          <a:xfrm>
            <a:off x="1752600" y="990600"/>
            <a:ext cx="94404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2000" b="1" dirty="0" err="1" smtClean="0">
                <a:solidFill>
                  <a:srgbClr val="000000"/>
                </a:solidFill>
                <a:latin typeface="Comic Sans MS" panose="030F0702030302020204" pitchFamily="66" charset="0"/>
              </a:rPr>
              <a:t>Operation</a:t>
            </a:r>
            <a:r>
              <a:rPr lang="tr-TR" altLang="en-US" sz="2000" b="1" dirty="0" smtClean="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Mode</a:t>
            </a:r>
            <a:r>
              <a:rPr lang="en-US" altLang="en-US" sz="2000" b="1" dirty="0" smtClean="0">
                <a:solidFill>
                  <a:srgbClr val="000000"/>
                </a:solidFill>
                <a:latin typeface="Comic Sans MS" panose="030F0702030302020204" pitchFamily="66" charset="0"/>
              </a:rPr>
              <a:t>: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BE</a:t>
            </a:r>
            <a:r>
              <a:rPr lang="en-US" altLang="en-US" sz="2000" b="1" dirty="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forward</a:t>
            </a:r>
            <a:r>
              <a:rPr lang="tr-TR" altLang="en-US" sz="2000" b="1" dirty="0" smtClean="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biased</a:t>
            </a:r>
            <a:r>
              <a:rPr lang="tr-TR" altLang="en-US" sz="2000" b="1" dirty="0" smtClean="0">
                <a:solidFill>
                  <a:srgbClr val="000000"/>
                </a:solidFill>
                <a:latin typeface="Comic Sans MS" panose="030F0702030302020204" pitchFamily="66" charset="0"/>
              </a:rPr>
              <a:t> </a:t>
            </a:r>
            <a:r>
              <a:rPr lang="en-US" altLang="en-US" sz="2000" b="1" dirty="0" smtClean="0">
                <a:solidFill>
                  <a:srgbClr val="000000"/>
                </a:solidFill>
                <a:latin typeface="Comic Sans MS" panose="030F0702030302020204" pitchFamily="66" charset="0"/>
              </a:rPr>
              <a:t>&amp; </a:t>
            </a:r>
            <a:r>
              <a:rPr lang="en-US" altLang="en-US" sz="2000" b="1" dirty="0" err="1">
                <a:solidFill>
                  <a:srgbClr val="000000"/>
                </a:solidFill>
                <a:latin typeface="Comic Sans MS" panose="030F0702030302020204" pitchFamily="66" charset="0"/>
              </a:rPr>
              <a:t>v</a:t>
            </a:r>
            <a:r>
              <a:rPr lang="en-US" altLang="en-US" sz="2000" b="1" baseline="-25000" dirty="0" err="1">
                <a:solidFill>
                  <a:srgbClr val="000000"/>
                </a:solidFill>
                <a:latin typeface="Comic Sans MS" panose="030F0702030302020204" pitchFamily="66" charset="0"/>
              </a:rPr>
              <a:t>BC</a:t>
            </a:r>
            <a:r>
              <a:rPr lang="en-US" altLang="en-US" sz="2000" b="1" dirty="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reversed</a:t>
            </a:r>
            <a:r>
              <a:rPr lang="tr-TR" altLang="en-US" sz="2000" b="1" dirty="0" smtClean="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biased</a:t>
            </a:r>
            <a:r>
              <a:rPr lang="tr-TR" altLang="en-US" sz="2000" b="1" dirty="0" smtClean="0">
                <a:solidFill>
                  <a:srgbClr val="000000"/>
                </a:solidFill>
                <a:latin typeface="Comic Sans MS" panose="030F0702030302020204" pitchFamily="66" charset="0"/>
              </a:rPr>
              <a:t> </a:t>
            </a:r>
            <a:r>
              <a:rPr lang="tr-TR" altLang="en-US" sz="2800" b="1" dirty="0" smtClean="0">
                <a:solidFill>
                  <a:srgbClr val="C00000"/>
                </a:solidFill>
                <a:latin typeface="Times New Roman" panose="02020603050405020304" pitchFamily="18" charset="0"/>
                <a:cs typeface="Times New Roman" panose="02020603050405020304" pitchFamily="18" charset="0"/>
              </a:rPr>
              <a:t>(Aktif </a:t>
            </a:r>
            <a:r>
              <a:rPr lang="tr-TR" altLang="en-US" sz="2800" b="1" dirty="0">
                <a:solidFill>
                  <a:srgbClr val="C00000"/>
                </a:solidFill>
                <a:latin typeface="Times New Roman" panose="02020603050405020304" pitchFamily="18" charset="0"/>
                <a:cs typeface="Times New Roman" panose="02020603050405020304" pitchFamily="18" charset="0"/>
              </a:rPr>
              <a:t>mod)</a:t>
            </a:r>
            <a:endParaRPr lang="en-US" altLang="en-US" sz="2800" b="1" dirty="0">
              <a:solidFill>
                <a:srgbClr val="C00000"/>
              </a:solidFill>
              <a:latin typeface="Times New Roman" panose="02020603050405020304" pitchFamily="18" charset="0"/>
              <a:cs typeface="Times New Roman" panose="02020603050405020304" pitchFamily="18" charset="0"/>
            </a:endParaRPr>
          </a:p>
        </p:txBody>
      </p:sp>
      <p:sp>
        <p:nvSpPr>
          <p:cNvPr id="132102" name="Rectangle 6"/>
          <p:cNvSpPr>
            <a:spLocks noChangeArrowheads="1"/>
          </p:cNvSpPr>
          <p:nvPr/>
        </p:nvSpPr>
        <p:spPr bwMode="auto">
          <a:xfrm>
            <a:off x="1676400" y="1905000"/>
            <a:ext cx="24641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Shockley </a:t>
            </a:r>
            <a:r>
              <a:rPr lang="tr-TR" altLang="en-US" sz="2000" b="1" dirty="0" err="1" smtClean="0">
                <a:solidFill>
                  <a:srgbClr val="FF0000"/>
                </a:solidFill>
                <a:latin typeface="Comic Sans MS" panose="030F0702030302020204" pitchFamily="66" charset="0"/>
              </a:rPr>
              <a:t>equation</a:t>
            </a:r>
            <a:endParaRPr lang="en-US" altLang="en-US" sz="2000" b="1" dirty="0">
              <a:solidFill>
                <a:srgbClr val="FF0000"/>
              </a:solidFill>
              <a:latin typeface="Comic Sans MS" panose="030F0702030302020204" pitchFamily="66" charset="0"/>
            </a:endParaRPr>
          </a:p>
        </p:txBody>
      </p:sp>
      <p:sp>
        <p:nvSpPr>
          <p:cNvPr id="132104" name="Rectangle 8"/>
          <p:cNvSpPr>
            <a:spLocks noChangeArrowheads="1"/>
          </p:cNvSpPr>
          <p:nvPr/>
        </p:nvSpPr>
        <p:spPr bwMode="auto">
          <a:xfrm>
            <a:off x="1524001" y="285342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3600" b="1">
              <a:solidFill>
                <a:srgbClr val="000000"/>
              </a:solidFill>
            </a:endParaRPr>
          </a:p>
        </p:txBody>
      </p:sp>
      <p:graphicFrame>
        <p:nvGraphicFramePr>
          <p:cNvPr id="132103" name="Object 7"/>
          <p:cNvGraphicFramePr>
            <a:graphicFrameLocks noChangeAspect="1"/>
          </p:cNvGraphicFramePr>
          <p:nvPr/>
        </p:nvGraphicFramePr>
        <p:xfrm>
          <a:off x="4724400" y="1584326"/>
          <a:ext cx="3124200" cy="1082675"/>
        </p:xfrm>
        <a:graphic>
          <a:graphicData uri="http://schemas.openxmlformats.org/presentationml/2006/ole">
            <mc:AlternateContent xmlns:mc="http://schemas.openxmlformats.org/markup-compatibility/2006">
              <mc:Choice xmlns:v="urn:schemas-microsoft-com:vml" Requires="v">
                <p:oleObj spid="_x0000_s7345" name="Equation" r:id="rId4" imgW="1460500" imgH="508000" progId="Equation.3">
                  <p:embed/>
                </p:oleObj>
              </mc:Choice>
              <mc:Fallback>
                <p:oleObj name="Equation" r:id="rId4" imgW="1460500" imgH="508000" progId="Equation.3">
                  <p:embed/>
                  <p:pic>
                    <p:nvPicPr>
                      <p:cNvPr id="13210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584326"/>
                        <a:ext cx="3124200"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05" name="Rectangle 9"/>
          <p:cNvSpPr>
            <a:spLocks noChangeArrowheads="1"/>
          </p:cNvSpPr>
          <p:nvPr/>
        </p:nvSpPr>
        <p:spPr bwMode="auto">
          <a:xfrm>
            <a:off x="701964" y="2743200"/>
            <a:ext cx="9858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rgbClr val="000000"/>
                </a:solidFill>
                <a:latin typeface="Comic Sans MS" panose="030F0702030302020204" pitchFamily="66" charset="0"/>
              </a:rPr>
              <a:t>I</a:t>
            </a:r>
            <a:r>
              <a:rPr lang="en-US" altLang="en-US" sz="2000" b="1" baseline="-25000" dirty="0">
                <a:solidFill>
                  <a:srgbClr val="000000"/>
                </a:solidFill>
                <a:latin typeface="Comic Sans MS" panose="030F0702030302020204" pitchFamily="66" charset="0"/>
              </a:rPr>
              <a:t>ES</a:t>
            </a:r>
            <a:r>
              <a:rPr lang="tr-TR" altLang="en-US" sz="2000" b="1" dirty="0" smtClean="0">
                <a:solidFill>
                  <a:srgbClr val="000000"/>
                </a:solidFill>
                <a:latin typeface="Comic Sans MS" panose="030F0702030302020204" pitchFamily="66" charset="0"/>
              </a:rPr>
              <a:t>=</a:t>
            </a:r>
            <a:r>
              <a:rPr lang="tr-TR" altLang="en-US" sz="2000" b="1" dirty="0" err="1" smtClean="0">
                <a:solidFill>
                  <a:srgbClr val="000000"/>
                </a:solidFill>
                <a:latin typeface="Comic Sans MS" panose="030F0702030302020204" pitchFamily="66" charset="0"/>
              </a:rPr>
              <a:t>saturation</a:t>
            </a:r>
            <a:r>
              <a:rPr lang="tr-TR" altLang="en-US" sz="2000" b="1" dirty="0" smtClean="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current</a:t>
            </a:r>
            <a:r>
              <a:rPr lang="tr-TR" altLang="en-US" sz="2000" b="1" dirty="0" smtClean="0">
                <a:solidFill>
                  <a:srgbClr val="000000"/>
                </a:solidFill>
                <a:latin typeface="Comic Sans MS" panose="030F0702030302020204" pitchFamily="66" charset="0"/>
              </a:rPr>
              <a:t> </a:t>
            </a:r>
            <a:r>
              <a:rPr lang="en-US" altLang="en-US" sz="2000" b="1" dirty="0" smtClean="0">
                <a:solidFill>
                  <a:srgbClr val="000000"/>
                </a:solidFill>
                <a:latin typeface="Comic Sans MS" panose="030F0702030302020204" pitchFamily="66" charset="0"/>
              </a:rPr>
              <a:t> </a:t>
            </a:r>
            <a:r>
              <a:rPr lang="en-US" altLang="en-US" sz="2000" b="1" dirty="0">
                <a:solidFill>
                  <a:srgbClr val="000000"/>
                </a:solidFill>
                <a:latin typeface="Comic Sans MS" panose="030F0702030302020204" pitchFamily="66" charset="0"/>
              </a:rPr>
              <a:t>(10</a:t>
            </a:r>
            <a:r>
              <a:rPr lang="en-US" altLang="en-US" sz="2000" b="1" baseline="30000" dirty="0">
                <a:solidFill>
                  <a:srgbClr val="000000"/>
                </a:solidFill>
                <a:latin typeface="Comic Sans MS" panose="030F0702030302020204" pitchFamily="66" charset="0"/>
              </a:rPr>
              <a:t>-12</a:t>
            </a:r>
            <a:r>
              <a:rPr lang="en-US" altLang="en-US" sz="2000" b="1" dirty="0">
                <a:solidFill>
                  <a:srgbClr val="000000"/>
                </a:solidFill>
                <a:latin typeface="Comic Sans MS" panose="030F0702030302020204" pitchFamily="66" charset="0"/>
              </a:rPr>
              <a:t>-10</a:t>
            </a:r>
            <a:r>
              <a:rPr lang="en-US" altLang="en-US" sz="2000" b="1" baseline="30000" dirty="0">
                <a:solidFill>
                  <a:srgbClr val="000000"/>
                </a:solidFill>
                <a:latin typeface="Comic Sans MS" panose="030F0702030302020204" pitchFamily="66" charset="0"/>
              </a:rPr>
              <a:t>-16</a:t>
            </a:r>
            <a:r>
              <a:rPr lang="en-US" altLang="en-US" sz="2000" b="1" dirty="0">
                <a:solidFill>
                  <a:srgbClr val="000000"/>
                </a:solidFill>
                <a:latin typeface="Comic Sans MS" panose="030F0702030302020204" pitchFamily="66" charset="0"/>
              </a:rPr>
              <a:t>A);</a:t>
            </a:r>
            <a:r>
              <a:rPr lang="tr-TR" altLang="en-US" sz="2000" b="1" dirty="0">
                <a:solidFill>
                  <a:srgbClr val="000000"/>
                </a:solidFill>
                <a:latin typeface="Comic Sans MS" panose="030F0702030302020204" pitchFamily="66" charset="0"/>
              </a:rPr>
              <a:t> </a:t>
            </a:r>
            <a:r>
              <a:rPr lang="en-US" altLang="en-US" sz="2000" b="1" dirty="0">
                <a:solidFill>
                  <a:srgbClr val="000000"/>
                </a:solidFill>
                <a:latin typeface="Comic Sans MS" panose="030F0702030302020204" pitchFamily="66" charset="0"/>
              </a:rPr>
              <a:t>V</a:t>
            </a:r>
            <a:r>
              <a:rPr lang="en-US" altLang="en-US" sz="2000" b="1" baseline="-25000" dirty="0">
                <a:solidFill>
                  <a:srgbClr val="000000"/>
                </a:solidFill>
                <a:latin typeface="Comic Sans MS" panose="030F0702030302020204" pitchFamily="66" charset="0"/>
              </a:rPr>
              <a:t>T</a:t>
            </a:r>
            <a:r>
              <a:rPr lang="en-US" altLang="en-US" sz="2000" b="1" dirty="0">
                <a:solidFill>
                  <a:srgbClr val="000000"/>
                </a:solidFill>
                <a:latin typeface="Comic Sans MS" panose="030F0702030302020204" pitchFamily="66" charset="0"/>
              </a:rPr>
              <a:t>=</a:t>
            </a:r>
            <a:r>
              <a:rPr lang="en-US" altLang="en-US" sz="2000" b="1" dirty="0" err="1">
                <a:solidFill>
                  <a:srgbClr val="000000"/>
                </a:solidFill>
                <a:latin typeface="Comic Sans MS" panose="030F0702030302020204" pitchFamily="66" charset="0"/>
              </a:rPr>
              <a:t>kT</a:t>
            </a:r>
            <a:r>
              <a:rPr lang="en-US" altLang="en-US" sz="2000" b="1" dirty="0">
                <a:solidFill>
                  <a:srgbClr val="000000"/>
                </a:solidFill>
                <a:latin typeface="Comic Sans MS" panose="030F0702030302020204" pitchFamily="66" charset="0"/>
              </a:rPr>
              <a:t>/q -</a:t>
            </a:r>
            <a:r>
              <a:rPr lang="en-US" altLang="en-US" sz="2000" b="1" dirty="0" err="1">
                <a:solidFill>
                  <a:srgbClr val="000000"/>
                </a:solidFill>
                <a:latin typeface="Comic Sans MS" panose="030F0702030302020204" pitchFamily="66" charset="0"/>
              </a:rPr>
              <a:t>termal</a:t>
            </a:r>
            <a:r>
              <a:rPr lang="en-US" altLang="en-US" sz="2000" b="1" dirty="0">
                <a:solidFill>
                  <a:srgbClr val="000000"/>
                </a:solidFill>
                <a:latin typeface="Comic Sans MS" panose="030F0702030302020204" pitchFamily="66" charset="0"/>
              </a:rPr>
              <a:t> </a:t>
            </a:r>
            <a:r>
              <a:rPr lang="tr-TR" altLang="en-US" sz="2000" b="1" dirty="0" err="1" smtClean="0">
                <a:solidFill>
                  <a:srgbClr val="000000"/>
                </a:solidFill>
                <a:latin typeface="Comic Sans MS" panose="030F0702030302020204" pitchFamily="66" charset="0"/>
              </a:rPr>
              <a:t>voltage</a:t>
            </a:r>
            <a:r>
              <a:rPr lang="tr-TR" altLang="en-US" sz="2000" b="1" dirty="0" smtClean="0">
                <a:solidFill>
                  <a:srgbClr val="000000"/>
                </a:solidFill>
                <a:latin typeface="Comic Sans MS" panose="030F0702030302020204" pitchFamily="66" charset="0"/>
              </a:rPr>
              <a:t> </a:t>
            </a:r>
            <a:r>
              <a:rPr lang="en-US" altLang="en-US" sz="2000" b="1" dirty="0">
                <a:solidFill>
                  <a:srgbClr val="000000"/>
                </a:solidFill>
                <a:latin typeface="Comic Sans MS" panose="030F0702030302020204" pitchFamily="66" charset="0"/>
              </a:rPr>
              <a:t>(26mV)</a:t>
            </a:r>
            <a:r>
              <a:rPr lang="en-US" altLang="en-US" sz="2000" b="1" dirty="0">
                <a:solidFill>
                  <a:srgbClr val="0000FF"/>
                </a:solidFill>
                <a:latin typeface="Comic Sans MS" panose="030F0702030302020204" pitchFamily="66" charset="0"/>
              </a:rPr>
              <a:t>        </a:t>
            </a:r>
          </a:p>
        </p:txBody>
      </p:sp>
      <p:sp>
        <p:nvSpPr>
          <p:cNvPr id="132107" name="Rectangle 11"/>
          <p:cNvSpPr>
            <a:spLocks noChangeArrowheads="1"/>
          </p:cNvSpPr>
          <p:nvPr/>
        </p:nvSpPr>
        <p:spPr bwMode="auto">
          <a:xfrm>
            <a:off x="1981200" y="3200400"/>
            <a:ext cx="19271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dirty="0">
                <a:solidFill>
                  <a:srgbClr val="FF0000"/>
                </a:solidFill>
                <a:latin typeface="Comic Sans MS" panose="030F0702030302020204" pitchFamily="66" charset="0"/>
              </a:rPr>
              <a:t>Kirchhoff </a:t>
            </a:r>
            <a:r>
              <a:rPr lang="tr-TR" altLang="en-US" sz="2000" b="1" dirty="0" err="1" smtClean="0">
                <a:solidFill>
                  <a:srgbClr val="FF0000"/>
                </a:solidFill>
                <a:latin typeface="Comic Sans MS" panose="030F0702030302020204" pitchFamily="66" charset="0"/>
              </a:rPr>
              <a:t>Law</a:t>
            </a:r>
            <a:endParaRPr lang="en-US" altLang="en-US" sz="2000" b="1" dirty="0">
              <a:solidFill>
                <a:srgbClr val="FF0000"/>
              </a:solidFill>
              <a:latin typeface="Comic Sans MS" panose="030F0702030302020204" pitchFamily="66" charset="0"/>
            </a:endParaRPr>
          </a:p>
        </p:txBody>
      </p:sp>
      <p:graphicFrame>
        <p:nvGraphicFramePr>
          <p:cNvPr id="132108" name="Object 12"/>
          <p:cNvGraphicFramePr>
            <a:graphicFrameLocks noChangeAspect="1"/>
          </p:cNvGraphicFramePr>
          <p:nvPr>
            <p:extLst>
              <p:ext uri="{D42A27DB-BD31-4B8C-83A1-F6EECF244321}">
                <p14:modId xmlns:p14="http://schemas.microsoft.com/office/powerpoint/2010/main" val="2977540521"/>
              </p:ext>
            </p:extLst>
          </p:nvPr>
        </p:nvGraphicFramePr>
        <p:xfrm>
          <a:off x="6057900" y="4024312"/>
          <a:ext cx="3581400" cy="2466975"/>
        </p:xfrm>
        <a:graphic>
          <a:graphicData uri="http://schemas.openxmlformats.org/presentationml/2006/ole">
            <mc:AlternateContent xmlns:mc="http://schemas.openxmlformats.org/markup-compatibility/2006">
              <mc:Choice xmlns:v="urn:schemas-microsoft-com:vml" Requires="v">
                <p:oleObj spid="_x0000_s7346" name="Bitmap Image" r:id="rId6" imgW="2600000" imgH="1790476" progId="Paint.Picture">
                  <p:embed/>
                </p:oleObj>
              </mc:Choice>
              <mc:Fallback>
                <p:oleObj name="Bitmap Image" r:id="rId6" imgW="2600000" imgH="1790476" progId="Paint.Picture">
                  <p:embed/>
                  <p:pic>
                    <p:nvPicPr>
                      <p:cNvPr id="13210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4024312"/>
                        <a:ext cx="358140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9" name="Object 13"/>
          <p:cNvGraphicFramePr>
            <a:graphicFrameLocks noChangeAspect="1"/>
          </p:cNvGraphicFramePr>
          <p:nvPr/>
        </p:nvGraphicFramePr>
        <p:xfrm>
          <a:off x="2667001" y="3657601"/>
          <a:ext cx="1439863" cy="487363"/>
        </p:xfrm>
        <a:graphic>
          <a:graphicData uri="http://schemas.openxmlformats.org/presentationml/2006/ole">
            <mc:AlternateContent xmlns:mc="http://schemas.openxmlformats.org/markup-compatibility/2006">
              <mc:Choice xmlns:v="urn:schemas-microsoft-com:vml" Requires="v">
                <p:oleObj spid="_x0000_s7347" name="Equation" r:id="rId8" imgW="672840" imgH="228600" progId="Equation.3">
                  <p:embed/>
                </p:oleObj>
              </mc:Choice>
              <mc:Fallback>
                <p:oleObj name="Equation" r:id="rId8" imgW="672840" imgH="228600" progId="Equation.3">
                  <p:embed/>
                  <p:pic>
                    <p:nvPicPr>
                      <p:cNvPr id="13210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1" y="3657601"/>
                        <a:ext cx="143986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10" name="Line 14"/>
          <p:cNvSpPr>
            <a:spLocks noChangeShapeType="1"/>
          </p:cNvSpPr>
          <p:nvPr/>
        </p:nvSpPr>
        <p:spPr bwMode="auto">
          <a:xfrm>
            <a:off x="8153400" y="5029200"/>
            <a:ext cx="0" cy="457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600" b="1">
              <a:solidFill>
                <a:srgbClr val="000000"/>
              </a:solidFill>
            </a:endParaRPr>
          </a:p>
        </p:txBody>
      </p:sp>
      <p:graphicFrame>
        <p:nvGraphicFramePr>
          <p:cNvPr id="132111" name="Object 15"/>
          <p:cNvGraphicFramePr>
            <a:graphicFrameLocks noChangeAspect="1"/>
          </p:cNvGraphicFramePr>
          <p:nvPr>
            <p:extLst/>
          </p:nvPr>
        </p:nvGraphicFramePr>
        <p:xfrm>
          <a:off x="8189179" y="5192447"/>
          <a:ext cx="327025" cy="422910"/>
        </p:xfrm>
        <a:graphic>
          <a:graphicData uri="http://schemas.openxmlformats.org/presentationml/2006/ole">
            <mc:AlternateContent xmlns:mc="http://schemas.openxmlformats.org/markup-compatibility/2006">
              <mc:Choice xmlns:v="urn:schemas-microsoft-com:vml" Requires="v">
                <p:oleObj spid="_x0000_s7348" name="Equation" r:id="rId10" imgW="152280" imgH="215640" progId="Equation.3">
                  <p:embed/>
                </p:oleObj>
              </mc:Choice>
              <mc:Fallback>
                <p:oleObj name="Equation" r:id="rId10" imgW="152280" imgH="215640" progId="Equation.3">
                  <p:embed/>
                  <p:pic>
                    <p:nvPicPr>
                      <p:cNvPr id="132111"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9179" y="5192447"/>
                        <a:ext cx="327025" cy="422910"/>
                      </a:xfrm>
                      <a:prstGeom prst="rect">
                        <a:avLst/>
                      </a:prstGeom>
                      <a:noFill/>
                      <a:extLst/>
                    </p:spPr>
                  </p:pic>
                </p:oleObj>
              </mc:Fallback>
            </mc:AlternateContent>
          </a:graphicData>
        </a:graphic>
      </p:graphicFrame>
      <p:sp>
        <p:nvSpPr>
          <p:cNvPr id="132118" name="Rectangle 22"/>
          <p:cNvSpPr>
            <a:spLocks noChangeArrowheads="1"/>
          </p:cNvSpPr>
          <p:nvPr/>
        </p:nvSpPr>
        <p:spPr bwMode="auto">
          <a:xfrm>
            <a:off x="1898747" y="4805177"/>
            <a:ext cx="17556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err="1" smtClean="0">
                <a:solidFill>
                  <a:srgbClr val="FF0000"/>
                </a:solidFill>
                <a:latin typeface="Comic Sans MS" panose="030F0702030302020204" pitchFamily="66" charset="0"/>
              </a:rPr>
              <a:t>Current</a:t>
            </a:r>
            <a:r>
              <a:rPr lang="tr-TR" altLang="en-US" sz="2000" b="1" dirty="0" smtClean="0">
                <a:solidFill>
                  <a:srgbClr val="FF0000"/>
                </a:solidFill>
                <a:latin typeface="Comic Sans MS" panose="030F0702030302020204" pitchFamily="66" charset="0"/>
              </a:rPr>
              <a:t> </a:t>
            </a:r>
            <a:r>
              <a:rPr lang="tr-TR" altLang="en-US" sz="2000" b="1" dirty="0" err="1" smtClean="0">
                <a:solidFill>
                  <a:srgbClr val="FF0000"/>
                </a:solidFill>
                <a:latin typeface="Comic Sans MS" panose="030F0702030302020204" pitchFamily="66" charset="0"/>
              </a:rPr>
              <a:t>Gain</a:t>
            </a:r>
            <a:endParaRPr lang="en-US" altLang="en-US" sz="2000" b="1" dirty="0">
              <a:solidFill>
                <a:srgbClr val="FF0000"/>
              </a:solidFill>
              <a:latin typeface="Comic Sans MS" panose="030F0702030302020204" pitchFamily="66" charset="0"/>
            </a:endParaRPr>
          </a:p>
        </p:txBody>
      </p:sp>
      <p:graphicFrame>
        <p:nvGraphicFramePr>
          <p:cNvPr id="132119" name="Object 23"/>
          <p:cNvGraphicFramePr>
            <a:graphicFrameLocks noChangeAspect="1"/>
          </p:cNvGraphicFramePr>
          <p:nvPr>
            <p:extLst>
              <p:ext uri="{D42A27DB-BD31-4B8C-83A1-F6EECF244321}">
                <p14:modId xmlns:p14="http://schemas.microsoft.com/office/powerpoint/2010/main" val="4209294493"/>
              </p:ext>
            </p:extLst>
          </p:nvPr>
        </p:nvGraphicFramePr>
        <p:xfrm>
          <a:off x="3896816" y="4797424"/>
          <a:ext cx="950913" cy="920750"/>
        </p:xfrm>
        <a:graphic>
          <a:graphicData uri="http://schemas.openxmlformats.org/presentationml/2006/ole">
            <mc:AlternateContent xmlns:mc="http://schemas.openxmlformats.org/markup-compatibility/2006">
              <mc:Choice xmlns:v="urn:schemas-microsoft-com:vml" Requires="v">
                <p:oleObj spid="_x0000_s7349" name="Equation" r:id="rId12" imgW="444240" imgH="431640" progId="Equation.3">
                  <p:embed/>
                </p:oleObj>
              </mc:Choice>
              <mc:Fallback>
                <p:oleObj name="Equation" r:id="rId12" imgW="444240" imgH="431640" progId="Equation.3">
                  <p:embed/>
                  <p:pic>
                    <p:nvPicPr>
                      <p:cNvPr id="132119"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6816" y="4797424"/>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123" name="Rectangle 27"/>
          <p:cNvSpPr>
            <a:spLocks noChangeArrowheads="1"/>
          </p:cNvSpPr>
          <p:nvPr/>
        </p:nvSpPr>
        <p:spPr bwMode="auto">
          <a:xfrm>
            <a:off x="1617664" y="152401"/>
            <a:ext cx="65902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FF0000"/>
                </a:solidFill>
                <a:latin typeface="Comic Sans MS" panose="030F0702030302020204" pitchFamily="66" charset="0"/>
              </a:rPr>
              <a:t>BJTs – </a:t>
            </a:r>
            <a:r>
              <a:rPr lang="tr-TR" sz="2800" b="1" dirty="0" err="1">
                <a:latin typeface="Comic Sans MS" panose="030F0702030302020204" pitchFamily="66" charset="0"/>
              </a:rPr>
              <a:t>Current</a:t>
            </a:r>
            <a:r>
              <a:rPr lang="tr-TR" sz="2800" b="1" dirty="0">
                <a:latin typeface="Comic Sans MS" panose="030F0702030302020204" pitchFamily="66" charset="0"/>
              </a:rPr>
              <a:t> &amp; </a:t>
            </a:r>
            <a:r>
              <a:rPr lang="tr-TR" sz="2800" b="1" dirty="0" err="1">
                <a:latin typeface="Comic Sans MS" panose="030F0702030302020204" pitchFamily="66" charset="0"/>
              </a:rPr>
              <a:t>Voltage</a:t>
            </a:r>
            <a:r>
              <a:rPr lang="tr-TR" sz="2800" b="1" dirty="0">
                <a:latin typeface="Comic Sans MS" panose="030F0702030302020204" pitchFamily="66" charset="0"/>
              </a:rPr>
              <a:t> </a:t>
            </a:r>
            <a:r>
              <a:rPr lang="tr-TR" sz="2800" b="1" dirty="0" err="1">
                <a:latin typeface="Comic Sans MS" panose="030F0702030302020204" pitchFamily="66" charset="0"/>
              </a:rPr>
              <a:t>Relations</a:t>
            </a:r>
            <a:endParaRPr lang="en-US" altLang="en-US" sz="2800" b="1"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TextBox 2"/>
              <p:cNvSpPr txBox="1"/>
              <p:nvPr/>
            </p:nvSpPr>
            <p:spPr>
              <a:xfrm>
                <a:off x="8944277" y="1798022"/>
                <a:ext cx="1750544" cy="430887"/>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800" b="1" i="1" smtClean="0">
                              <a:latin typeface="Cambria Math" panose="02040503050406030204" pitchFamily="18" charset="0"/>
                            </a:rPr>
                          </m:ctrlPr>
                        </m:sSubPr>
                        <m:e>
                          <m:r>
                            <a:rPr lang="tr-TR" sz="2800" b="1" i="1" smtClean="0">
                              <a:latin typeface="Cambria Math" panose="02040503050406030204" pitchFamily="18" charset="0"/>
                            </a:rPr>
                            <m:t>𝑽</m:t>
                          </m:r>
                        </m:e>
                        <m:sub>
                          <m:r>
                            <a:rPr lang="tr-TR" sz="2800" b="1" i="1" smtClean="0">
                              <a:latin typeface="Cambria Math" panose="02040503050406030204" pitchFamily="18" charset="0"/>
                            </a:rPr>
                            <m:t>𝑪𝑬</m:t>
                          </m:r>
                        </m:sub>
                      </m:sSub>
                      <m:r>
                        <a:rPr lang="tr-TR" sz="2800" b="1" i="1" smtClean="0">
                          <a:latin typeface="Cambria Math" panose="02040503050406030204" pitchFamily="18" charset="0"/>
                          <a:ea typeface="Cambria Math" panose="02040503050406030204" pitchFamily="18" charset="0"/>
                        </a:rPr>
                        <m:t>&gt;</m:t>
                      </m:r>
                      <m:sSub>
                        <m:sSubPr>
                          <m:ctrlPr>
                            <a:rPr lang="tr-TR" sz="2800" b="1" i="1" smtClean="0">
                              <a:latin typeface="Cambria Math" panose="02040503050406030204" pitchFamily="18" charset="0"/>
                              <a:ea typeface="Cambria Math" panose="02040503050406030204" pitchFamily="18" charset="0"/>
                            </a:rPr>
                          </m:ctrlPr>
                        </m:sSubPr>
                        <m:e>
                          <m:r>
                            <a:rPr lang="tr-TR" sz="2800" b="1" i="1" smtClean="0">
                              <a:latin typeface="Cambria Math" panose="02040503050406030204" pitchFamily="18" charset="0"/>
                              <a:ea typeface="Cambria Math" panose="02040503050406030204" pitchFamily="18" charset="0"/>
                            </a:rPr>
                            <m:t>𝑽</m:t>
                          </m:r>
                        </m:e>
                        <m:sub>
                          <m:r>
                            <a:rPr lang="tr-TR" sz="2800" b="1" i="1" smtClean="0">
                              <a:latin typeface="Cambria Math" panose="02040503050406030204" pitchFamily="18" charset="0"/>
                              <a:ea typeface="Cambria Math" panose="02040503050406030204" pitchFamily="18" charset="0"/>
                            </a:rPr>
                            <m:t>𝑩𝑬</m:t>
                          </m:r>
                        </m:sub>
                      </m:sSub>
                    </m:oMath>
                  </m:oMathPara>
                </a14:m>
                <a:endParaRPr lang="tr-TR" sz="2800" b="1"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944277" y="1798022"/>
                <a:ext cx="1750544" cy="430887"/>
              </a:xfrm>
              <a:prstGeom prst="rect">
                <a:avLst/>
              </a:prstGeom>
              <a:blipFill>
                <a:blip r:embed="rId1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397738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Grp="1" noChangeArrowheads="1"/>
          </p:cNvSpPr>
          <p:nvPr>
            <p:ph type="body" idx="1"/>
          </p:nvPr>
        </p:nvSpPr>
        <p:spPr>
          <a:xfrm>
            <a:off x="1631504" y="260648"/>
            <a:ext cx="9295113" cy="4104456"/>
          </a:xfrm>
        </p:spPr>
        <p:txBody>
          <a:bodyPr/>
          <a:lstStyle/>
          <a:p>
            <a:pPr lvl="1"/>
            <a:r>
              <a:rPr lang="en-US" sz="2800" b="1" dirty="0"/>
              <a:t>The relationship between collector and base </a:t>
            </a:r>
            <a:r>
              <a:rPr lang="en-US" sz="2800" b="1" dirty="0" smtClean="0"/>
              <a:t>currents</a:t>
            </a:r>
            <a:endParaRPr lang="tr-TR" sz="2800" b="1" smtClean="0"/>
          </a:p>
          <a:p>
            <a:pPr marL="457200" lvl="1" indent="0">
              <a:buNone/>
            </a:pPr>
            <a:endParaRPr lang="tr-TR" altLang="en-US" sz="2800" b="1" dirty="0">
              <a:latin typeface="Comic Sans MS" panose="030F0702030302020204" pitchFamily="66" charset="0"/>
            </a:endParaRPr>
          </a:p>
          <a:p>
            <a:pPr lvl="1"/>
            <a:r>
              <a:rPr lang="en-US" sz="2800" dirty="0"/>
              <a:t>The characteristic is almost linear</a:t>
            </a:r>
            <a:r>
              <a:rPr lang="en-US" sz="2800" dirty="0" smtClean="0"/>
              <a:t>.</a:t>
            </a:r>
            <a:endParaRPr lang="tr-TR" sz="2800" dirty="0" smtClean="0"/>
          </a:p>
          <a:p>
            <a:pPr lvl="1"/>
            <a:r>
              <a:rPr lang="en-US" sz="2800" dirty="0"/>
              <a:t>Generally, the value of the collector current is much higher than the base current</a:t>
            </a:r>
            <a:r>
              <a:rPr lang="en-US" sz="2800" dirty="0" smtClean="0"/>
              <a:t>.</a:t>
            </a:r>
            <a:endParaRPr lang="tr-TR" sz="2800" dirty="0" smtClean="0"/>
          </a:p>
          <a:p>
            <a:pPr lvl="1"/>
            <a:r>
              <a:rPr lang="en-US" sz="2800" dirty="0"/>
              <a:t>The transistor provides </a:t>
            </a:r>
            <a:r>
              <a:rPr lang="en-US" sz="2800" dirty="0">
                <a:solidFill>
                  <a:srgbClr val="FF0000"/>
                </a:solidFill>
              </a:rPr>
              <a:t>current gain</a:t>
            </a:r>
            <a:r>
              <a:rPr lang="en-US" sz="2800" dirty="0"/>
              <a:t>.</a:t>
            </a:r>
            <a:endParaRPr lang="en-GB" altLang="en-US" sz="2800" dirty="0">
              <a:latin typeface="Comic Sans MS" panose="030F0702030302020204" pitchFamily="66" charset="0"/>
            </a:endParaRPr>
          </a:p>
        </p:txBody>
      </p:sp>
      <p:pic>
        <p:nvPicPr>
          <p:cNvPr id="759812" name="Picture 4" descr="C21NF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106" y="4031457"/>
            <a:ext cx="2851311" cy="21352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5"/>
          <p:cNvSpPr>
            <a:spLocks noChangeArrowheads="1"/>
          </p:cNvSpPr>
          <p:nvPr/>
        </p:nvSpPr>
        <p:spPr bwMode="auto">
          <a:xfrm>
            <a:off x="7186317" y="4511398"/>
            <a:ext cx="11430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graphicFrame>
        <p:nvGraphicFramePr>
          <p:cNvPr id="8" name="Object 23"/>
          <p:cNvGraphicFramePr>
            <a:graphicFrameLocks noChangeAspect="1"/>
          </p:cNvGraphicFramePr>
          <p:nvPr>
            <p:extLst>
              <p:ext uri="{D42A27DB-BD31-4B8C-83A1-F6EECF244321}">
                <p14:modId xmlns:p14="http://schemas.microsoft.com/office/powerpoint/2010/main" val="3995169773"/>
              </p:ext>
            </p:extLst>
          </p:nvPr>
        </p:nvGraphicFramePr>
        <p:xfrm>
          <a:off x="7282360" y="4511398"/>
          <a:ext cx="950913" cy="920750"/>
        </p:xfrm>
        <a:graphic>
          <a:graphicData uri="http://schemas.openxmlformats.org/presentationml/2006/ole">
            <mc:AlternateContent xmlns:mc="http://schemas.openxmlformats.org/markup-compatibility/2006">
              <mc:Choice xmlns:v="urn:schemas-microsoft-com:vml" Requires="v">
                <p:oleObj spid="_x0000_s8228" name="Equation" r:id="rId4" imgW="444240" imgH="431640" progId="Equation.3">
                  <p:embed/>
                </p:oleObj>
              </mc:Choice>
              <mc:Fallback>
                <p:oleObj name="Equation" r:id="rId4" imgW="444240" imgH="431640" progId="Equation.3">
                  <p:embed/>
                  <p:pic>
                    <p:nvPicPr>
                      <p:cNvPr id="8"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2360" y="4511398"/>
                        <a:ext cx="950913"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5383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5561013" y="884238"/>
            <a:ext cx="4657030" cy="3502904"/>
          </a:xfrm>
          <a:prstGeom prst="rect">
            <a:avLst/>
          </a:prstGeom>
        </p:spPr>
      </p:pic>
      <p:sp>
        <p:nvSpPr>
          <p:cNvPr id="149520" name="Rectangle 16"/>
          <p:cNvSpPr>
            <a:spLocks noChangeArrowheads="1"/>
          </p:cNvSpPr>
          <p:nvPr/>
        </p:nvSpPr>
        <p:spPr bwMode="auto">
          <a:xfrm>
            <a:off x="6934200" y="4953000"/>
            <a:ext cx="26670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9" name="Rectangle 15"/>
          <p:cNvSpPr>
            <a:spLocks noChangeArrowheads="1"/>
          </p:cNvSpPr>
          <p:nvPr/>
        </p:nvSpPr>
        <p:spPr bwMode="auto">
          <a:xfrm>
            <a:off x="3352800" y="4953000"/>
            <a:ext cx="1905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18" name="Rectangle 14"/>
          <p:cNvSpPr>
            <a:spLocks noChangeArrowheads="1"/>
          </p:cNvSpPr>
          <p:nvPr/>
        </p:nvSpPr>
        <p:spPr bwMode="auto">
          <a:xfrm>
            <a:off x="1905000" y="4343400"/>
            <a:ext cx="39624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9508" name="Rectangle 4"/>
          <p:cNvSpPr>
            <a:spLocks noChangeArrowheads="1"/>
          </p:cNvSpPr>
          <p:nvPr/>
        </p:nvSpPr>
        <p:spPr bwMode="auto">
          <a:xfrm>
            <a:off x="1617664" y="152401"/>
            <a:ext cx="46426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FF0000"/>
                </a:solidFill>
                <a:latin typeface="Comic Sans MS" panose="030F0702030302020204" pitchFamily="66" charset="0"/>
              </a:rPr>
              <a:t>BJT</a:t>
            </a:r>
            <a:r>
              <a:rPr lang="tr-TR" altLang="en-US" sz="3200" b="1" dirty="0">
                <a:solidFill>
                  <a:srgbClr val="FF0000"/>
                </a:solidFill>
                <a:latin typeface="Comic Sans MS" panose="030F0702030302020204" pitchFamily="66" charset="0"/>
              </a:rPr>
              <a:t> </a:t>
            </a:r>
            <a:r>
              <a:rPr lang="tr-TR" altLang="en-US" sz="3200" b="1" dirty="0" err="1">
                <a:solidFill>
                  <a:srgbClr val="FF0000"/>
                </a:solidFill>
                <a:latin typeface="Comic Sans MS" panose="030F0702030302020204" pitchFamily="66" charset="0"/>
              </a:rPr>
              <a:t>L</a:t>
            </a:r>
            <a:r>
              <a:rPr lang="tr-TR" sz="3200" b="1" dirty="0" err="1" smtClean="0">
                <a:solidFill>
                  <a:srgbClr val="FF0000"/>
                </a:solidFill>
                <a:latin typeface="Comic Sans MS" panose="030F0702030302020204" pitchFamily="66" charset="0"/>
              </a:rPr>
              <a:t>oad</a:t>
            </a:r>
            <a:r>
              <a:rPr lang="tr-TR" sz="3200" b="1" dirty="0" smtClean="0">
                <a:solidFill>
                  <a:srgbClr val="FF0000"/>
                </a:solidFill>
                <a:latin typeface="Comic Sans MS" panose="030F0702030302020204" pitchFamily="66" charset="0"/>
              </a:rPr>
              <a:t> </a:t>
            </a:r>
            <a:r>
              <a:rPr lang="tr-TR" sz="3200" b="1" dirty="0" err="1">
                <a:solidFill>
                  <a:srgbClr val="FF0000"/>
                </a:solidFill>
                <a:latin typeface="Comic Sans MS" panose="030F0702030302020204" pitchFamily="66" charset="0"/>
              </a:rPr>
              <a:t>line</a:t>
            </a:r>
            <a:r>
              <a:rPr lang="tr-TR" sz="3200" b="1" dirty="0">
                <a:solidFill>
                  <a:srgbClr val="FF0000"/>
                </a:solidFill>
                <a:latin typeface="Comic Sans MS" panose="030F0702030302020204" pitchFamily="66" charset="0"/>
              </a:rPr>
              <a:t> </a:t>
            </a:r>
            <a:r>
              <a:rPr lang="tr-TR" sz="3200" b="1" dirty="0" err="1">
                <a:solidFill>
                  <a:srgbClr val="FF0000"/>
                </a:solidFill>
                <a:latin typeface="Comic Sans MS" panose="030F0702030302020204" pitchFamily="66" charset="0"/>
              </a:rPr>
              <a:t>analysis</a:t>
            </a:r>
            <a:endParaRPr lang="en-US" altLang="en-US" sz="3200" b="1" dirty="0">
              <a:solidFill>
                <a:srgbClr val="FF0000"/>
              </a:solidFill>
              <a:latin typeface="Comic Sans MS" panose="030F0702030302020204" pitchFamily="66" charset="0"/>
            </a:endParaRPr>
          </a:p>
        </p:txBody>
      </p:sp>
      <p:graphicFrame>
        <p:nvGraphicFramePr>
          <p:cNvPr id="149510" name="Object 6"/>
          <p:cNvGraphicFramePr>
            <a:graphicFrameLocks noChangeAspect="1"/>
          </p:cNvGraphicFramePr>
          <p:nvPr>
            <p:extLst/>
          </p:nvPr>
        </p:nvGraphicFramePr>
        <p:xfrm>
          <a:off x="1524000" y="1438275"/>
          <a:ext cx="3581400" cy="2468563"/>
        </p:xfrm>
        <a:graphic>
          <a:graphicData uri="http://schemas.openxmlformats.org/presentationml/2006/ole">
            <mc:AlternateContent xmlns:mc="http://schemas.openxmlformats.org/markup-compatibility/2006">
              <mc:Choice xmlns:v="urn:schemas-microsoft-com:vml" Requires="v">
                <p:oleObj spid="_x0000_s9346" name="Bitmap Image" r:id="rId5" imgW="3648584" imgH="2514286" progId="Paint.Picture">
                  <p:embed/>
                </p:oleObj>
              </mc:Choice>
              <mc:Fallback>
                <p:oleObj name="Bitmap Image" r:id="rId5" imgW="3648584" imgH="2514286" progId="Paint.Picture">
                  <p:embed/>
                  <p:pic>
                    <p:nvPicPr>
                      <p:cNvPr id="1495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438275"/>
                        <a:ext cx="3581400"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12" name="Object 8"/>
          <p:cNvGraphicFramePr>
            <a:graphicFrameLocks noChangeAspect="1"/>
          </p:cNvGraphicFramePr>
          <p:nvPr>
            <p:extLst/>
          </p:nvPr>
        </p:nvGraphicFramePr>
        <p:xfrm>
          <a:off x="2855300" y="4343400"/>
          <a:ext cx="2596978" cy="495300"/>
        </p:xfrm>
        <a:graphic>
          <a:graphicData uri="http://schemas.openxmlformats.org/presentationml/2006/ole">
            <mc:AlternateContent xmlns:mc="http://schemas.openxmlformats.org/markup-compatibility/2006">
              <mc:Choice xmlns:v="urn:schemas-microsoft-com:vml" Requires="v">
                <p:oleObj spid="_x0000_s9347" name="Equation" r:id="rId7" imgW="863280" imgH="164880" progId="Equation.3">
                  <p:embed/>
                </p:oleObj>
              </mc:Choice>
              <mc:Fallback>
                <p:oleObj name="Equation" r:id="rId7" imgW="863280" imgH="164880" progId="Equation.3">
                  <p:embed/>
                  <p:pic>
                    <p:nvPicPr>
                      <p:cNvPr id="149512" name="Object 8"/>
                      <p:cNvPicPr>
                        <a:picLocks noChangeAspect="1" noChangeArrowheads="1"/>
                      </p:cNvPicPr>
                      <p:nvPr/>
                    </p:nvPicPr>
                    <p:blipFill>
                      <a:blip r:embed="rId8"/>
                      <a:srcRect/>
                      <a:stretch>
                        <a:fillRect/>
                      </a:stretch>
                    </p:blipFill>
                    <p:spPr bwMode="auto">
                      <a:xfrm>
                        <a:off x="2855300" y="4343400"/>
                        <a:ext cx="2596978" cy="495300"/>
                      </a:xfrm>
                      <a:prstGeom prst="rect">
                        <a:avLst/>
                      </a:prstGeom>
                      <a:noFill/>
                      <a:extLst/>
                    </p:spPr>
                  </p:pic>
                </p:oleObj>
              </mc:Fallback>
            </mc:AlternateContent>
          </a:graphicData>
        </a:graphic>
      </p:graphicFrame>
      <p:sp>
        <p:nvSpPr>
          <p:cNvPr id="149513" name="Rectangle 9"/>
          <p:cNvSpPr>
            <a:spLocks noChangeArrowheads="1"/>
          </p:cNvSpPr>
          <p:nvPr/>
        </p:nvSpPr>
        <p:spPr bwMode="auto">
          <a:xfrm>
            <a:off x="1545030" y="3889375"/>
            <a:ext cx="18565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err="1" smtClean="0">
                <a:solidFill>
                  <a:srgbClr val="FF0000"/>
                </a:solidFill>
                <a:latin typeface="Comic Sans MS" panose="030F0702030302020204" pitchFamily="66" charset="0"/>
              </a:rPr>
              <a:t>Loop</a:t>
            </a:r>
            <a:r>
              <a:rPr lang="tr-TR" altLang="en-US" sz="2000" b="1" dirty="0" smtClean="0">
                <a:solidFill>
                  <a:srgbClr val="FF0000"/>
                </a:solidFill>
                <a:latin typeface="Comic Sans MS" panose="030F0702030302020204" pitchFamily="66" charset="0"/>
              </a:rPr>
              <a:t> </a:t>
            </a:r>
            <a:r>
              <a:rPr lang="tr-TR" altLang="en-US" sz="2000" b="1" dirty="0" err="1" smtClean="0">
                <a:solidFill>
                  <a:srgbClr val="FF0000"/>
                </a:solidFill>
                <a:latin typeface="Comic Sans MS" panose="030F0702030302020204" pitchFamily="66" charset="0"/>
              </a:rPr>
              <a:t>equation</a:t>
            </a:r>
            <a:endParaRPr lang="en-US" altLang="en-US" sz="2000" b="1" dirty="0">
              <a:solidFill>
                <a:srgbClr val="FF0000"/>
              </a:solidFill>
              <a:latin typeface="Comic Sans MS" panose="030F0702030302020204" pitchFamily="66" charset="0"/>
            </a:endParaRPr>
          </a:p>
        </p:txBody>
      </p:sp>
      <p:sp>
        <p:nvSpPr>
          <p:cNvPr id="149514" name="Rectangle 10"/>
          <p:cNvSpPr>
            <a:spLocks noChangeArrowheads="1"/>
          </p:cNvSpPr>
          <p:nvPr/>
        </p:nvSpPr>
        <p:spPr bwMode="auto">
          <a:xfrm>
            <a:off x="2094291" y="5029200"/>
            <a:ext cx="12025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err="1" smtClean="0">
                <a:solidFill>
                  <a:srgbClr val="FF0000"/>
                </a:solidFill>
                <a:latin typeface="Comic Sans MS" panose="030F0702030302020204" pitchFamily="66" charset="0"/>
              </a:rPr>
              <a:t>For</a:t>
            </a:r>
            <a:r>
              <a:rPr lang="tr-TR" altLang="en-US" sz="2000" b="1" dirty="0" smtClean="0">
                <a:solidFill>
                  <a:srgbClr val="FF0000"/>
                </a:solidFill>
                <a:latin typeface="Comic Sans MS" panose="030F0702030302020204" pitchFamily="66" charset="0"/>
              </a:rPr>
              <a:t> </a:t>
            </a:r>
            <a:r>
              <a:rPr lang="en-US" altLang="en-US" sz="2000" b="1" dirty="0" err="1" smtClean="0">
                <a:solidFill>
                  <a:srgbClr val="FF0000"/>
                </a:solidFill>
                <a:latin typeface="Comic Sans MS" panose="030F0702030302020204" pitchFamily="66" charset="0"/>
              </a:rPr>
              <a:t>i</a:t>
            </a:r>
            <a:r>
              <a:rPr lang="en-US" altLang="en-US" sz="2000" b="1" baseline="-25000" dirty="0" err="1" smtClean="0">
                <a:solidFill>
                  <a:srgbClr val="FF0000"/>
                </a:solidFill>
                <a:latin typeface="Comic Sans MS" panose="030F0702030302020204" pitchFamily="66" charset="0"/>
              </a:rPr>
              <a:t>B</a:t>
            </a:r>
            <a:r>
              <a:rPr lang="en-US" altLang="en-US" sz="2000" b="1" dirty="0" smtClean="0">
                <a:solidFill>
                  <a:srgbClr val="FF0000"/>
                </a:solidFill>
                <a:latin typeface="Comic Sans MS" panose="030F0702030302020204" pitchFamily="66" charset="0"/>
              </a:rPr>
              <a:t>=0</a:t>
            </a:r>
            <a:endParaRPr lang="en-US" altLang="en-US" sz="2000" b="1" dirty="0">
              <a:solidFill>
                <a:srgbClr val="FF0000"/>
              </a:solidFill>
              <a:latin typeface="Comic Sans MS" panose="030F0702030302020204" pitchFamily="66" charset="0"/>
            </a:endParaRPr>
          </a:p>
        </p:txBody>
      </p:sp>
      <p:graphicFrame>
        <p:nvGraphicFramePr>
          <p:cNvPr id="149515" name="Object 11"/>
          <p:cNvGraphicFramePr>
            <a:graphicFrameLocks noChangeAspect="1"/>
          </p:cNvGraphicFramePr>
          <p:nvPr>
            <p:extLst/>
          </p:nvPr>
        </p:nvGraphicFramePr>
        <p:xfrm>
          <a:off x="3597275" y="4922838"/>
          <a:ext cx="1417638" cy="438150"/>
        </p:xfrm>
        <a:graphic>
          <a:graphicData uri="http://schemas.openxmlformats.org/presentationml/2006/ole">
            <mc:AlternateContent xmlns:mc="http://schemas.openxmlformats.org/markup-compatibility/2006">
              <mc:Choice xmlns:v="urn:schemas-microsoft-com:vml" Requires="v">
                <p:oleObj spid="_x0000_s9348" name="Equation" r:id="rId9" imgW="533160" imgH="164880" progId="Equation.3">
                  <p:embed/>
                </p:oleObj>
              </mc:Choice>
              <mc:Fallback>
                <p:oleObj name="Equation" r:id="rId9" imgW="533160" imgH="164880" progId="Equation.3">
                  <p:embed/>
                  <p:pic>
                    <p:nvPicPr>
                      <p:cNvPr id="149515" name="Object 11"/>
                      <p:cNvPicPr>
                        <a:picLocks noChangeAspect="1" noChangeArrowheads="1"/>
                      </p:cNvPicPr>
                      <p:nvPr/>
                    </p:nvPicPr>
                    <p:blipFill>
                      <a:blip r:embed="rId10"/>
                      <a:srcRect/>
                      <a:stretch>
                        <a:fillRect/>
                      </a:stretch>
                    </p:blipFill>
                    <p:spPr bwMode="auto">
                      <a:xfrm>
                        <a:off x="3597275" y="4922838"/>
                        <a:ext cx="1417638" cy="438150"/>
                      </a:xfrm>
                      <a:prstGeom prst="rect">
                        <a:avLst/>
                      </a:prstGeom>
                      <a:noFill/>
                      <a:extLst/>
                    </p:spPr>
                  </p:pic>
                </p:oleObj>
              </mc:Fallback>
            </mc:AlternateContent>
          </a:graphicData>
        </a:graphic>
      </p:graphicFrame>
      <p:sp>
        <p:nvSpPr>
          <p:cNvPr id="149516" name="Rectangle 12"/>
          <p:cNvSpPr>
            <a:spLocks noChangeArrowheads="1"/>
          </p:cNvSpPr>
          <p:nvPr/>
        </p:nvSpPr>
        <p:spPr bwMode="auto">
          <a:xfrm>
            <a:off x="5447902" y="5029200"/>
            <a:ext cx="1362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err="1" smtClean="0">
                <a:solidFill>
                  <a:srgbClr val="FF0000"/>
                </a:solidFill>
                <a:latin typeface="Comic Sans MS" panose="030F0702030302020204" pitchFamily="66" charset="0"/>
              </a:rPr>
              <a:t>For</a:t>
            </a:r>
            <a:r>
              <a:rPr lang="tr-TR" altLang="en-US" sz="2000" b="1" dirty="0" smtClean="0">
                <a:solidFill>
                  <a:srgbClr val="FF0000"/>
                </a:solidFill>
                <a:latin typeface="Comic Sans MS" panose="030F0702030302020204" pitchFamily="66" charset="0"/>
              </a:rPr>
              <a:t> </a:t>
            </a:r>
            <a:r>
              <a:rPr lang="en-US" altLang="en-US" sz="2000" b="1" dirty="0" err="1" smtClean="0">
                <a:solidFill>
                  <a:srgbClr val="FF0000"/>
                </a:solidFill>
                <a:latin typeface="Comic Sans MS" panose="030F0702030302020204" pitchFamily="66" charset="0"/>
              </a:rPr>
              <a:t>v</a:t>
            </a:r>
            <a:r>
              <a:rPr lang="en-US" altLang="en-US" sz="2000" b="1" baseline="-25000" dirty="0" err="1" smtClean="0">
                <a:solidFill>
                  <a:srgbClr val="FF0000"/>
                </a:solidFill>
                <a:latin typeface="Comic Sans MS" panose="030F0702030302020204" pitchFamily="66" charset="0"/>
              </a:rPr>
              <a:t>BE</a:t>
            </a:r>
            <a:r>
              <a:rPr lang="en-US" altLang="en-US" sz="2000" b="1" dirty="0" smtClean="0">
                <a:solidFill>
                  <a:srgbClr val="FF0000"/>
                </a:solidFill>
                <a:latin typeface="Comic Sans MS" panose="030F0702030302020204" pitchFamily="66" charset="0"/>
              </a:rPr>
              <a:t>=0</a:t>
            </a:r>
            <a:endParaRPr lang="en-US" altLang="en-US" sz="2000" b="1" dirty="0">
              <a:solidFill>
                <a:srgbClr val="FF0000"/>
              </a:solidFill>
              <a:latin typeface="Comic Sans MS" panose="030F0702030302020204" pitchFamily="66" charset="0"/>
            </a:endParaRPr>
          </a:p>
        </p:txBody>
      </p:sp>
      <p:graphicFrame>
        <p:nvGraphicFramePr>
          <p:cNvPr id="149517" name="Object 13"/>
          <p:cNvGraphicFramePr>
            <a:graphicFrameLocks noChangeAspect="1"/>
          </p:cNvGraphicFramePr>
          <p:nvPr>
            <p:extLst/>
          </p:nvPr>
        </p:nvGraphicFramePr>
        <p:xfrm>
          <a:off x="7371965" y="4945062"/>
          <a:ext cx="1829017" cy="465138"/>
        </p:xfrm>
        <a:graphic>
          <a:graphicData uri="http://schemas.openxmlformats.org/presentationml/2006/ole">
            <mc:AlternateContent xmlns:mc="http://schemas.openxmlformats.org/markup-compatibility/2006">
              <mc:Choice xmlns:v="urn:schemas-microsoft-com:vml" Requires="v">
                <p:oleObj spid="_x0000_s9349" name="Equation" r:id="rId11" imgW="647640" imgH="164880" progId="Equation.3">
                  <p:embed/>
                </p:oleObj>
              </mc:Choice>
              <mc:Fallback>
                <p:oleObj name="Equation" r:id="rId11" imgW="647640" imgH="164880" progId="Equation.3">
                  <p:embed/>
                  <p:pic>
                    <p:nvPicPr>
                      <p:cNvPr id="149517" name="Object 13"/>
                      <p:cNvPicPr>
                        <a:picLocks noChangeAspect="1" noChangeArrowheads="1"/>
                      </p:cNvPicPr>
                      <p:nvPr/>
                    </p:nvPicPr>
                    <p:blipFill>
                      <a:blip r:embed="rId12"/>
                      <a:srcRect/>
                      <a:stretch>
                        <a:fillRect/>
                      </a:stretch>
                    </p:blipFill>
                    <p:spPr bwMode="auto">
                      <a:xfrm>
                        <a:off x="7371965" y="4945062"/>
                        <a:ext cx="1829017" cy="465138"/>
                      </a:xfrm>
                      <a:prstGeom prst="rect">
                        <a:avLst/>
                      </a:prstGeom>
                      <a:noFill/>
                      <a:extLst/>
                    </p:spPr>
                  </p:pic>
                </p:oleObj>
              </mc:Fallback>
            </mc:AlternateContent>
          </a:graphicData>
        </a:graphic>
      </p:graphicFrame>
      <p:sp>
        <p:nvSpPr>
          <p:cNvPr id="2" name="Oval 1"/>
          <p:cNvSpPr/>
          <p:nvPr/>
        </p:nvSpPr>
        <p:spPr bwMode="auto">
          <a:xfrm>
            <a:off x="1524001" y="2325359"/>
            <a:ext cx="2662601" cy="142590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cxnSp>
        <p:nvCxnSpPr>
          <p:cNvPr id="5" name="Straight Connector 4"/>
          <p:cNvCxnSpPr/>
          <p:nvPr/>
        </p:nvCxnSpPr>
        <p:spPr bwMode="auto">
          <a:xfrm flipH="1" flipV="1">
            <a:off x="5843810" y="1844862"/>
            <a:ext cx="3060503" cy="200888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Rectangle 12"/>
          <p:cNvSpPr>
            <a:spLocks noChangeArrowheads="1"/>
          </p:cNvSpPr>
          <p:nvPr/>
        </p:nvSpPr>
        <p:spPr bwMode="auto">
          <a:xfrm>
            <a:off x="8758425" y="3751263"/>
            <a:ext cx="5245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b="1" dirty="0" err="1">
                <a:latin typeface="Comic Sans MS" panose="030F0702030302020204" pitchFamily="66" charset="0"/>
              </a:rPr>
              <a:t>v</a:t>
            </a:r>
            <a:r>
              <a:rPr lang="en-US" altLang="en-US" sz="2000" b="1" baseline="-25000" dirty="0" err="1">
                <a:latin typeface="Comic Sans MS" panose="030F0702030302020204" pitchFamily="66" charset="0"/>
              </a:rPr>
              <a:t>B</a:t>
            </a:r>
            <a:r>
              <a:rPr lang="tr-TR" altLang="en-US" sz="2000" b="1" baseline="-25000" dirty="0">
                <a:latin typeface="Comic Sans MS" panose="030F0702030302020204" pitchFamily="66" charset="0"/>
              </a:rPr>
              <a:t>B</a:t>
            </a:r>
            <a:endParaRPr lang="en-US" altLang="en-US" sz="2000" b="1" dirty="0">
              <a:latin typeface="Comic Sans MS" panose="030F0702030302020204" pitchFamily="66" charset="0"/>
            </a:endParaRPr>
          </a:p>
        </p:txBody>
      </p:sp>
      <p:sp>
        <p:nvSpPr>
          <p:cNvPr id="9" name="Oval 8"/>
          <p:cNvSpPr/>
          <p:nvPr/>
        </p:nvSpPr>
        <p:spPr bwMode="auto">
          <a:xfrm>
            <a:off x="8832305" y="3789041"/>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sp>
        <p:nvSpPr>
          <p:cNvPr id="26" name="Oval 25"/>
          <p:cNvSpPr/>
          <p:nvPr/>
        </p:nvSpPr>
        <p:spPr bwMode="auto">
          <a:xfrm>
            <a:off x="5787613" y="1799473"/>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sp>
        <p:nvSpPr>
          <p:cNvPr id="27" name="Oval 26"/>
          <p:cNvSpPr/>
          <p:nvPr/>
        </p:nvSpPr>
        <p:spPr bwMode="auto">
          <a:xfrm>
            <a:off x="7875390" y="3140969"/>
            <a:ext cx="88057" cy="88057"/>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sp>
        <p:nvSpPr>
          <p:cNvPr id="10" name="Rectangle 9"/>
          <p:cNvSpPr/>
          <p:nvPr/>
        </p:nvSpPr>
        <p:spPr bwMode="auto">
          <a:xfrm>
            <a:off x="5599201" y="1584012"/>
            <a:ext cx="226599" cy="21546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sp>
        <p:nvSpPr>
          <p:cNvPr id="23" name="Rectangle 12"/>
          <p:cNvSpPr>
            <a:spLocks noChangeArrowheads="1"/>
          </p:cNvSpPr>
          <p:nvPr/>
        </p:nvSpPr>
        <p:spPr bwMode="auto">
          <a:xfrm>
            <a:off x="4868863" y="1599417"/>
            <a:ext cx="974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a:latin typeface="Comic Sans MS" panose="030F0702030302020204" pitchFamily="66" charset="0"/>
              </a:rPr>
              <a:t>V</a:t>
            </a:r>
            <a:r>
              <a:rPr lang="en-US" altLang="en-US" sz="2000" b="1" baseline="-25000" dirty="0">
                <a:latin typeface="Comic Sans MS" panose="030F0702030302020204" pitchFamily="66" charset="0"/>
              </a:rPr>
              <a:t>B</a:t>
            </a:r>
            <a:r>
              <a:rPr lang="tr-TR" altLang="en-US" sz="2000" b="1" baseline="-25000" dirty="0">
                <a:latin typeface="Comic Sans MS" panose="030F0702030302020204" pitchFamily="66" charset="0"/>
              </a:rPr>
              <a:t>B</a:t>
            </a:r>
            <a:r>
              <a:rPr lang="tr-TR" altLang="en-US" sz="2000" b="1" dirty="0">
                <a:latin typeface="Comic Sans MS" panose="030F0702030302020204" pitchFamily="66" charset="0"/>
              </a:rPr>
              <a:t>/R</a:t>
            </a:r>
            <a:r>
              <a:rPr lang="en-US" altLang="en-US" sz="2000" b="1" baseline="-25000" dirty="0">
                <a:latin typeface="Comic Sans MS" panose="030F0702030302020204" pitchFamily="66" charset="0"/>
              </a:rPr>
              <a:t>B</a:t>
            </a:r>
            <a:endParaRPr lang="en-US" altLang="en-US" sz="2000" b="1" dirty="0">
              <a:latin typeface="Comic Sans MS" panose="030F0702030302020204" pitchFamily="66" charset="0"/>
            </a:endParaRPr>
          </a:p>
        </p:txBody>
      </p:sp>
    </p:spTree>
    <p:extLst>
      <p:ext uri="{BB962C8B-B14F-4D97-AF65-F5344CB8AC3E}">
        <p14:creationId xmlns:p14="http://schemas.microsoft.com/office/powerpoint/2010/main" val="32740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95" name="Rectangle 15"/>
          <p:cNvSpPr>
            <a:spLocks noChangeArrowheads="1"/>
          </p:cNvSpPr>
          <p:nvPr/>
        </p:nvSpPr>
        <p:spPr bwMode="auto">
          <a:xfrm>
            <a:off x="2031206" y="4365104"/>
            <a:ext cx="28956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600" b="1">
              <a:solidFill>
                <a:srgbClr val="000000"/>
              </a:solidFill>
            </a:endParaRPr>
          </a:p>
        </p:txBody>
      </p:sp>
      <p:sp>
        <p:nvSpPr>
          <p:cNvPr id="148484" name="Rectangle 4"/>
          <p:cNvSpPr>
            <a:spLocks noChangeArrowheads="1"/>
          </p:cNvSpPr>
          <p:nvPr/>
        </p:nvSpPr>
        <p:spPr bwMode="auto">
          <a:xfrm>
            <a:off x="1617664" y="152401"/>
            <a:ext cx="46426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solidFill>
                  <a:srgbClr val="FF0000"/>
                </a:solidFill>
                <a:latin typeface="Comic Sans MS" panose="030F0702030302020204" pitchFamily="66" charset="0"/>
              </a:rPr>
              <a:t>BJT</a:t>
            </a:r>
            <a:r>
              <a:rPr lang="tr-TR" altLang="en-US" sz="3200" b="1" dirty="0">
                <a:solidFill>
                  <a:srgbClr val="FF0000"/>
                </a:solidFill>
                <a:latin typeface="Comic Sans MS" panose="030F0702030302020204" pitchFamily="66" charset="0"/>
              </a:rPr>
              <a:t> </a:t>
            </a:r>
            <a:r>
              <a:rPr lang="tr-TR" altLang="en-US" sz="3200" b="1" dirty="0" err="1">
                <a:solidFill>
                  <a:srgbClr val="FF0000"/>
                </a:solidFill>
                <a:latin typeface="Comic Sans MS" panose="030F0702030302020204" pitchFamily="66" charset="0"/>
              </a:rPr>
              <a:t>L</a:t>
            </a:r>
            <a:r>
              <a:rPr lang="tr-TR" sz="3200" b="1" dirty="0" err="1">
                <a:solidFill>
                  <a:srgbClr val="FF0000"/>
                </a:solidFill>
                <a:latin typeface="Comic Sans MS" panose="030F0702030302020204" pitchFamily="66" charset="0"/>
              </a:rPr>
              <a:t>oad</a:t>
            </a:r>
            <a:r>
              <a:rPr lang="tr-TR" sz="3200" b="1" dirty="0">
                <a:solidFill>
                  <a:srgbClr val="FF0000"/>
                </a:solidFill>
                <a:latin typeface="Comic Sans MS" panose="030F0702030302020204" pitchFamily="66" charset="0"/>
              </a:rPr>
              <a:t> </a:t>
            </a:r>
            <a:r>
              <a:rPr lang="tr-TR" sz="3200" b="1" dirty="0" err="1">
                <a:solidFill>
                  <a:srgbClr val="FF0000"/>
                </a:solidFill>
                <a:latin typeface="Comic Sans MS" panose="030F0702030302020204" pitchFamily="66" charset="0"/>
              </a:rPr>
              <a:t>line</a:t>
            </a:r>
            <a:r>
              <a:rPr lang="tr-TR" sz="3200" b="1" dirty="0">
                <a:solidFill>
                  <a:srgbClr val="FF0000"/>
                </a:solidFill>
                <a:latin typeface="Comic Sans MS" panose="030F0702030302020204" pitchFamily="66" charset="0"/>
              </a:rPr>
              <a:t> </a:t>
            </a:r>
            <a:r>
              <a:rPr lang="tr-TR" sz="3200" b="1" dirty="0" err="1">
                <a:solidFill>
                  <a:srgbClr val="FF0000"/>
                </a:solidFill>
                <a:latin typeface="Comic Sans MS" panose="030F0702030302020204" pitchFamily="66" charset="0"/>
              </a:rPr>
              <a:t>analysis</a:t>
            </a:r>
            <a:endParaRPr lang="en-US" altLang="en-US" sz="3200" b="1" dirty="0">
              <a:solidFill>
                <a:srgbClr val="FF0000"/>
              </a:solidFill>
              <a:latin typeface="Comic Sans MS" panose="030F0702030302020204" pitchFamily="66" charset="0"/>
            </a:endParaRPr>
          </a:p>
        </p:txBody>
      </p:sp>
      <p:pic>
        <p:nvPicPr>
          <p:cNvPr id="148486" name="Picture 6"/>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1828801" y="1371600"/>
            <a:ext cx="3648075" cy="2514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8489" name="Object 9"/>
          <p:cNvGraphicFramePr>
            <a:graphicFrameLocks noGrp="1" noChangeAspect="1"/>
          </p:cNvGraphicFramePr>
          <p:nvPr>
            <p:ph sz="quarter" idx="2"/>
            <p:extLst/>
          </p:nvPr>
        </p:nvGraphicFramePr>
        <p:xfrm>
          <a:off x="2183606" y="4392092"/>
          <a:ext cx="2590800" cy="582612"/>
        </p:xfrm>
        <a:graphic>
          <a:graphicData uri="http://schemas.openxmlformats.org/presentationml/2006/ole">
            <mc:AlternateContent xmlns:mc="http://schemas.openxmlformats.org/markup-compatibility/2006">
              <mc:Choice xmlns:v="urn:schemas-microsoft-com:vml" Requires="v">
                <p:oleObj spid="_x0000_s10306" name="Equation" r:id="rId5" imgW="1015920" imgH="228600" progId="Equation.3">
                  <p:embed/>
                </p:oleObj>
              </mc:Choice>
              <mc:Fallback>
                <p:oleObj name="Equation" r:id="rId5" imgW="1015920" imgH="228600" progId="Equation.3">
                  <p:embed/>
                  <p:pic>
                    <p:nvPicPr>
                      <p:cNvPr id="14848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3606" y="4392092"/>
                        <a:ext cx="25908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8" name="Rectangle 8"/>
          <p:cNvSpPr>
            <a:spLocks noChangeArrowheads="1"/>
          </p:cNvSpPr>
          <p:nvPr/>
        </p:nvSpPr>
        <p:spPr bwMode="auto">
          <a:xfrm>
            <a:off x="1778567" y="3870325"/>
            <a:ext cx="19848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tr-TR" altLang="en-US" sz="2000" b="1" dirty="0" err="1" smtClean="0">
                <a:solidFill>
                  <a:srgbClr val="FF0000"/>
                </a:solidFill>
                <a:latin typeface="Comic Sans MS" panose="030F0702030302020204" pitchFamily="66" charset="0"/>
              </a:rPr>
              <a:t>Loop</a:t>
            </a:r>
            <a:r>
              <a:rPr lang="tr-TR" altLang="en-US" sz="2000" b="1" dirty="0" smtClean="0">
                <a:solidFill>
                  <a:srgbClr val="FF0000"/>
                </a:solidFill>
                <a:latin typeface="Comic Sans MS" panose="030F0702030302020204" pitchFamily="66" charset="0"/>
              </a:rPr>
              <a:t> </a:t>
            </a:r>
            <a:r>
              <a:rPr lang="tr-TR" altLang="en-US" sz="2000" b="1" dirty="0" err="1" smtClean="0">
                <a:solidFill>
                  <a:srgbClr val="FF0000"/>
                </a:solidFill>
                <a:latin typeface="Comic Sans MS" panose="030F0702030302020204" pitchFamily="66" charset="0"/>
              </a:rPr>
              <a:t>Equation</a:t>
            </a:r>
            <a:r>
              <a:rPr lang="tr-TR" altLang="en-US" sz="2000" b="1" dirty="0" smtClean="0">
                <a:solidFill>
                  <a:srgbClr val="FF0000"/>
                </a:solidFill>
                <a:latin typeface="Comic Sans MS" panose="030F0702030302020204" pitchFamily="66" charset="0"/>
              </a:rPr>
              <a:t> </a:t>
            </a:r>
            <a:endParaRPr lang="en-US" altLang="en-US" sz="2000" b="1" dirty="0">
              <a:solidFill>
                <a:srgbClr val="FF0000"/>
              </a:solidFill>
              <a:latin typeface="Comic Sans MS" panose="030F0702030302020204" pitchFamily="66" charset="0"/>
            </a:endParaRPr>
          </a:p>
        </p:txBody>
      </p:sp>
      <p:graphicFrame>
        <p:nvGraphicFramePr>
          <p:cNvPr id="148492" name="Object 12"/>
          <p:cNvGraphicFramePr>
            <a:graphicFrameLocks noGrp="1" noChangeAspect="1"/>
          </p:cNvGraphicFramePr>
          <p:nvPr>
            <p:ph sz="quarter" idx="3"/>
          </p:nvPr>
        </p:nvGraphicFramePr>
        <p:xfrm>
          <a:off x="5562600" y="1319214"/>
          <a:ext cx="4800600" cy="3481387"/>
        </p:xfrm>
        <a:graphic>
          <a:graphicData uri="http://schemas.openxmlformats.org/presentationml/2006/ole">
            <mc:AlternateContent xmlns:mc="http://schemas.openxmlformats.org/markup-compatibility/2006">
              <mc:Choice xmlns:v="urn:schemas-microsoft-com:vml" Requires="v">
                <p:oleObj spid="_x0000_s10307" name="Bitmap Image" r:id="rId7" imgW="2876190" imgH="2085714" progId="Paint.Picture">
                  <p:embed/>
                </p:oleObj>
              </mc:Choice>
              <mc:Fallback>
                <p:oleObj name="Bitmap Image" r:id="rId7" imgW="2876190" imgH="2085714" progId="Paint.Picture">
                  <p:embed/>
                  <p:pic>
                    <p:nvPicPr>
                      <p:cNvPr id="148492"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2600" y="1319214"/>
                        <a:ext cx="4800600" cy="3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9"/>
          <p:cNvSpPr/>
          <p:nvPr/>
        </p:nvSpPr>
        <p:spPr bwMode="auto">
          <a:xfrm>
            <a:off x="3603253" y="1223488"/>
            <a:ext cx="1931144" cy="2853585"/>
          </a:xfrm>
          <a:prstGeom prst="ellipse">
            <a:avLst/>
          </a:prstGeom>
          <a:noFill/>
          <a:ln w="28575" cap="flat" cmpd="sng" algn="ctr">
            <a:solidFill>
              <a:schemeClr val="accent6">
                <a:lumMod val="75000"/>
              </a:schemeClr>
            </a:solidFill>
            <a:prstDash val="dashDot"/>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600" b="1">
              <a:latin typeface="Arial" panose="020B0604020202020204" pitchFamily="34" charset="0"/>
            </a:endParaRPr>
          </a:p>
        </p:txBody>
      </p:sp>
    </p:spTree>
    <p:extLst>
      <p:ext uri="{BB962C8B-B14F-4D97-AF65-F5344CB8AC3E}">
        <p14:creationId xmlns:p14="http://schemas.microsoft.com/office/powerpoint/2010/main" val="106004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883" name="Picture 3" descr="c:\ch05_conv\sedr42021_0515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368" y="2395418"/>
            <a:ext cx="1270223" cy="384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2885" name="Picture 5" descr="c:\ch05_conv\sedr42021_0515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738" y="2258462"/>
            <a:ext cx="2887542" cy="384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991544" y="188640"/>
            <a:ext cx="8280920" cy="2862322"/>
          </a:xfrm>
          <a:prstGeom prst="rect">
            <a:avLst/>
          </a:prstGeom>
        </p:spPr>
        <p:txBody>
          <a:bodyPr wrap="square">
            <a:spAutoFit/>
          </a:bodyPr>
          <a:lstStyle/>
          <a:p>
            <a:pPr>
              <a:lnSpc>
                <a:spcPct val="150000"/>
              </a:lnSpc>
            </a:pPr>
            <a:r>
              <a:rPr lang="tr-TR" altLang="en-US" sz="2000" b="1" dirty="0" err="1" smtClean="0">
                <a:latin typeface="Comic Sans MS" panose="030F0702030302020204" pitchFamily="66" charset="0"/>
              </a:rPr>
              <a:t>Sample</a:t>
            </a:r>
            <a:r>
              <a:rPr lang="en-US" altLang="en-US" sz="2000" b="1" dirty="0" smtClean="0">
                <a:latin typeface="Comic Sans MS" panose="030F0702030302020204" pitchFamily="66" charset="0"/>
              </a:rPr>
              <a:t> </a:t>
            </a:r>
            <a:r>
              <a:rPr lang="en-US" altLang="en-US" sz="2000" b="1" dirty="0">
                <a:latin typeface="Comic Sans MS" panose="030F0702030302020204" pitchFamily="66" charset="0"/>
              </a:rPr>
              <a:t>: </a:t>
            </a:r>
            <a:br>
              <a:rPr lang="en-US" altLang="en-US" sz="2000" b="1" dirty="0">
                <a:latin typeface="Comic Sans MS" panose="030F0702030302020204" pitchFamily="66" charset="0"/>
              </a:rPr>
            </a:br>
            <a:r>
              <a:rPr lang="en-US" sz="2000" dirty="0">
                <a:latin typeface="&amp;quot"/>
              </a:rPr>
              <a:t>Find the I</a:t>
            </a:r>
            <a:r>
              <a:rPr lang="en-US" sz="1200" dirty="0">
                <a:latin typeface="&amp;quot"/>
              </a:rPr>
              <a:t>C</a:t>
            </a:r>
            <a:r>
              <a:rPr lang="en-US" sz="2000" dirty="0">
                <a:latin typeface="&amp;quot"/>
              </a:rPr>
              <a:t> and V</a:t>
            </a:r>
            <a:r>
              <a:rPr lang="en-US" sz="1200" dirty="0">
                <a:latin typeface="&amp;quot"/>
              </a:rPr>
              <a:t>C</a:t>
            </a:r>
            <a:r>
              <a:rPr lang="en-US" sz="2000" dirty="0">
                <a:latin typeface="&amp;quot"/>
              </a:rPr>
              <a:t> values by analyzing the circuit given below (a).</a:t>
            </a:r>
            <a:r>
              <a:rPr lang="en-US" sz="2000" dirty="0">
                <a:latin typeface="Roboto"/>
              </a:rPr>
              <a:t> </a:t>
            </a:r>
            <a:r>
              <a:rPr lang="en-US" sz="2000" dirty="0">
                <a:latin typeface="&amp;quot"/>
              </a:rPr>
              <a:t>For transistor in active </a:t>
            </a:r>
            <a:r>
              <a:rPr lang="tr-TR" sz="2000" dirty="0" err="1" smtClean="0">
                <a:latin typeface="&amp;quot"/>
              </a:rPr>
              <a:t>region</a:t>
            </a:r>
            <a:r>
              <a:rPr lang="tr-TR" sz="2000" dirty="0" smtClean="0">
                <a:latin typeface="&amp;quot"/>
              </a:rPr>
              <a:t> </a:t>
            </a:r>
            <a:r>
              <a:rPr lang="en-US" altLang="en-US" sz="2000" dirty="0">
                <a:solidFill>
                  <a:srgbClr val="FF0000"/>
                </a:solidFill>
                <a:latin typeface="Comic Sans MS" panose="030F0702030302020204" pitchFamily="66" charset="0"/>
              </a:rPr>
              <a:t>β = 100 </a:t>
            </a:r>
            <a:r>
              <a:rPr lang="tr-TR" altLang="en-US" sz="2000" dirty="0">
                <a:latin typeface="Comic Sans MS" panose="030F0702030302020204" pitchFamily="66" charset="0"/>
              </a:rPr>
              <a:t> </a:t>
            </a:r>
            <a:r>
              <a:rPr lang="tr-TR" altLang="en-US" sz="2000" dirty="0" err="1" smtClean="0">
                <a:latin typeface="Comic Sans MS" panose="030F0702030302020204" pitchFamily="66" charset="0"/>
              </a:rPr>
              <a:t>and</a:t>
            </a:r>
            <a:r>
              <a:rPr lang="en-US" altLang="en-US" sz="2000" dirty="0" smtClean="0">
                <a:latin typeface="Comic Sans MS" panose="030F0702030302020204" pitchFamily="66" charset="0"/>
              </a:rPr>
              <a:t> </a:t>
            </a:r>
            <a:r>
              <a:rPr lang="en-US" altLang="en-US" sz="2000" dirty="0">
                <a:solidFill>
                  <a:srgbClr val="FF0000"/>
                </a:solidFill>
                <a:latin typeface="Comic Sans MS" panose="030F0702030302020204" pitchFamily="66" charset="0"/>
              </a:rPr>
              <a:t>|V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 = 0.7V </a:t>
            </a:r>
            <a:r>
              <a:rPr lang="en-US" sz="2000" dirty="0" smtClean="0">
                <a:latin typeface="&amp;quot"/>
              </a:rPr>
              <a:t>.</a:t>
            </a:r>
            <a:r>
              <a:rPr lang="en-US" sz="2000" dirty="0" smtClean="0">
                <a:latin typeface="Roboto"/>
              </a:rPr>
              <a:t> </a:t>
            </a:r>
            <a:r>
              <a:rPr lang="en-US" sz="2000" dirty="0">
                <a:latin typeface="&amp;quot"/>
              </a:rPr>
              <a:t>(RC = 5kΩ, RE = 7.07kΩ)</a:t>
            </a:r>
            <a:endParaRPr lang="tr-TR" altLang="en-US" sz="2000" b="1" dirty="0" smtClean="0">
              <a:latin typeface="Comic Sans MS" panose="030F0702030302020204" pitchFamily="66" charset="0"/>
            </a:endParaRPr>
          </a:p>
          <a:p>
            <a:endParaRPr lang="tr-TR" sz="2000" b="1" dirty="0">
              <a:latin typeface="Comic Sans MS" panose="030F0702030302020204" pitchFamily="66" charset="0"/>
            </a:endParaRPr>
          </a:p>
          <a:p>
            <a:endParaRPr lang="tr-TR" sz="2000" b="1" dirty="0" smtClean="0">
              <a:latin typeface="Comic Sans MS" panose="030F0702030302020204" pitchFamily="66" charset="0"/>
            </a:endParaRPr>
          </a:p>
          <a:p>
            <a:endParaRPr lang="tr-TR" sz="2000" b="1" dirty="0">
              <a:latin typeface="Comic Sans MS" panose="030F0702030302020204" pitchFamily="66" charset="0"/>
            </a:endParaRPr>
          </a:p>
        </p:txBody>
      </p:sp>
      <p:pic>
        <p:nvPicPr>
          <p:cNvPr id="3" name="Picture 2"/>
          <p:cNvPicPr>
            <a:picLocks noChangeAspect="1"/>
          </p:cNvPicPr>
          <p:nvPr/>
        </p:nvPicPr>
        <p:blipFill>
          <a:blip r:embed="rId5"/>
          <a:stretch>
            <a:fillRect/>
          </a:stretch>
        </p:blipFill>
        <p:spPr>
          <a:xfrm>
            <a:off x="932920" y="2888124"/>
            <a:ext cx="3434573" cy="2585318"/>
          </a:xfrm>
          <a:prstGeom prst="rect">
            <a:avLst/>
          </a:prstGeom>
        </p:spPr>
      </p:pic>
    </p:spTree>
    <p:extLst>
      <p:ext uri="{BB962C8B-B14F-4D97-AF65-F5344CB8AC3E}">
        <p14:creationId xmlns:p14="http://schemas.microsoft.com/office/powerpoint/2010/main" val="2983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1106" y="0"/>
            <a:ext cx="8280920" cy="1600438"/>
          </a:xfrm>
          <a:prstGeom prst="rect">
            <a:avLst/>
          </a:prstGeom>
        </p:spPr>
        <p:txBody>
          <a:bodyPr wrap="square">
            <a:spAutoFit/>
          </a:bodyPr>
          <a:lstStyle/>
          <a:p>
            <a:r>
              <a:rPr lang="tr-TR" altLang="en-US" sz="2000" b="1" dirty="0" err="1" smtClean="0">
                <a:latin typeface="Comic Sans MS" panose="030F0702030302020204" pitchFamily="66" charset="0"/>
              </a:rPr>
              <a:t>Sample</a:t>
            </a:r>
            <a:r>
              <a:rPr lang="en-US" altLang="en-US" sz="2000" b="1" dirty="0" smtClean="0">
                <a:latin typeface="Comic Sans MS" panose="030F0702030302020204" pitchFamily="66" charset="0"/>
              </a:rPr>
              <a:t> </a:t>
            </a:r>
            <a:r>
              <a:rPr lang="en-US" altLang="en-US" sz="2000" b="1" dirty="0">
                <a:latin typeface="Comic Sans MS" panose="030F0702030302020204" pitchFamily="66" charset="0"/>
              </a:rPr>
              <a:t>: </a:t>
            </a:r>
            <a:endParaRPr lang="tr-TR" altLang="en-US" sz="2000" b="1" dirty="0">
              <a:latin typeface="Comic Sans MS" panose="030F0702030302020204" pitchFamily="66" charset="0"/>
            </a:endParaRPr>
          </a:p>
          <a:p>
            <a:r>
              <a:rPr lang="en-US" sz="2000" dirty="0"/>
              <a:t/>
            </a:r>
            <a:br>
              <a:rPr lang="en-US" sz="2000" dirty="0"/>
            </a:br>
            <a:r>
              <a:rPr lang="en-US" sz="2000" dirty="0">
                <a:latin typeface="&amp;quot"/>
              </a:rPr>
              <a:t>Find the IC and VE values by analyzing the circuit given below (a).</a:t>
            </a:r>
            <a:r>
              <a:rPr lang="en-US" sz="2000" dirty="0">
                <a:latin typeface="Roboto"/>
              </a:rPr>
              <a:t> </a:t>
            </a:r>
            <a:r>
              <a:rPr lang="en-US" sz="2000" dirty="0">
                <a:latin typeface="&amp;quot"/>
              </a:rPr>
              <a:t>For transistor in active </a:t>
            </a:r>
            <a:r>
              <a:rPr lang="tr-TR" sz="2000" dirty="0" err="1" smtClean="0">
                <a:latin typeface="&amp;quot"/>
              </a:rPr>
              <a:t>region</a:t>
            </a:r>
            <a:r>
              <a:rPr lang="tr-TR" sz="2000" dirty="0" smtClean="0">
                <a:latin typeface="&amp;quot"/>
              </a:rPr>
              <a:t> </a:t>
            </a:r>
            <a:r>
              <a:rPr lang="en-US" altLang="en-US" sz="2000" dirty="0">
                <a:solidFill>
                  <a:srgbClr val="FF0000"/>
                </a:solidFill>
                <a:latin typeface="Comic Sans MS" panose="030F0702030302020204" pitchFamily="66" charset="0"/>
              </a:rPr>
              <a:t>β = 100 </a:t>
            </a:r>
            <a:r>
              <a:rPr lang="tr-TR" altLang="en-US" sz="2000" dirty="0" err="1" smtClean="0">
                <a:latin typeface="Comic Sans MS" panose="030F0702030302020204" pitchFamily="66" charset="0"/>
              </a:rPr>
              <a:t>and</a:t>
            </a:r>
            <a:r>
              <a:rPr lang="en-US" altLang="en-US" sz="2000" dirty="0" smtClean="0">
                <a:latin typeface="Comic Sans MS" panose="030F0702030302020204" pitchFamily="66" charset="0"/>
              </a:rPr>
              <a:t> </a:t>
            </a:r>
            <a:r>
              <a:rPr lang="en-US" altLang="en-US" sz="2000" dirty="0">
                <a:solidFill>
                  <a:srgbClr val="FF0000"/>
                </a:solidFill>
                <a:latin typeface="Comic Sans MS" panose="030F0702030302020204" pitchFamily="66" charset="0"/>
              </a:rPr>
              <a:t>|V</a:t>
            </a:r>
            <a:r>
              <a:rPr lang="en-US" altLang="en-US" sz="2000" baseline="-25000" dirty="0">
                <a:solidFill>
                  <a:srgbClr val="FF0000"/>
                </a:solidFill>
                <a:latin typeface="Comic Sans MS" panose="030F0702030302020204" pitchFamily="66" charset="0"/>
              </a:rPr>
              <a:t>BE</a:t>
            </a:r>
            <a:r>
              <a:rPr lang="en-US" altLang="en-US" sz="2000" dirty="0">
                <a:solidFill>
                  <a:srgbClr val="FF0000"/>
                </a:solidFill>
                <a:latin typeface="Comic Sans MS" panose="030F0702030302020204" pitchFamily="66" charset="0"/>
              </a:rPr>
              <a:t>| = 0.7V </a:t>
            </a:r>
            <a:r>
              <a:rPr lang="en-US" sz="2000" dirty="0" smtClean="0">
                <a:latin typeface="&amp;quot"/>
              </a:rPr>
              <a:t>.</a:t>
            </a:r>
            <a:r>
              <a:rPr lang="en-US" altLang="en-US" sz="2000" b="1" dirty="0">
                <a:latin typeface="Comic Sans MS" panose="030F0702030302020204" pitchFamily="66" charset="0"/>
              </a:rPr>
              <a:t/>
            </a:r>
            <a:br>
              <a:rPr lang="en-US" altLang="en-US" sz="2000" b="1" dirty="0">
                <a:latin typeface="Comic Sans MS" panose="030F0702030302020204" pitchFamily="66" charset="0"/>
              </a:rPr>
            </a:br>
            <a:endParaRPr lang="en-US" dirty="0"/>
          </a:p>
        </p:txBody>
      </p:sp>
      <p:pic>
        <p:nvPicPr>
          <p:cNvPr id="3" name="Picture 2"/>
          <p:cNvPicPr>
            <a:picLocks noChangeAspect="1"/>
          </p:cNvPicPr>
          <p:nvPr/>
        </p:nvPicPr>
        <p:blipFill>
          <a:blip r:embed="rId3"/>
          <a:stretch>
            <a:fillRect/>
          </a:stretch>
        </p:blipFill>
        <p:spPr>
          <a:xfrm>
            <a:off x="2091261" y="1333237"/>
            <a:ext cx="4104456" cy="3089561"/>
          </a:xfrm>
          <a:prstGeom prst="rect">
            <a:avLst/>
          </a:prstGeom>
        </p:spPr>
      </p:pic>
      <p:pic>
        <p:nvPicPr>
          <p:cNvPr id="7" name="Picture 3" descr="c:\ch05_conv\sedr42021_e05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8723" y="2693044"/>
            <a:ext cx="2220913" cy="363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c:\ch05_conv\sedr42021_tb0503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328" y="4441972"/>
            <a:ext cx="1792850" cy="218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bwMode="auto">
          <a:xfrm>
            <a:off x="7726715" y="2705191"/>
            <a:ext cx="1930015" cy="3080658"/>
          </a:xfrm>
          <a:custGeom>
            <a:avLst/>
            <a:gdLst>
              <a:gd name="connsiteX0" fmla="*/ 1908244 w 1930015"/>
              <a:gd name="connsiteY0" fmla="*/ 87086 h 3080658"/>
              <a:gd name="connsiteX1" fmla="*/ 1919130 w 1930015"/>
              <a:gd name="connsiteY1" fmla="*/ 185058 h 3080658"/>
              <a:gd name="connsiteX2" fmla="*/ 1930015 w 1930015"/>
              <a:gd name="connsiteY2" fmla="*/ 310243 h 3080658"/>
              <a:gd name="connsiteX3" fmla="*/ 1919130 w 1930015"/>
              <a:gd name="connsiteY3" fmla="*/ 484415 h 3080658"/>
              <a:gd name="connsiteX4" fmla="*/ 1913687 w 1930015"/>
              <a:gd name="connsiteY4" fmla="*/ 533400 h 3080658"/>
              <a:gd name="connsiteX5" fmla="*/ 1902801 w 1930015"/>
              <a:gd name="connsiteY5" fmla="*/ 555172 h 3080658"/>
              <a:gd name="connsiteX6" fmla="*/ 1891915 w 1930015"/>
              <a:gd name="connsiteY6" fmla="*/ 604158 h 3080658"/>
              <a:gd name="connsiteX7" fmla="*/ 1881030 w 1930015"/>
              <a:gd name="connsiteY7" fmla="*/ 620486 h 3080658"/>
              <a:gd name="connsiteX8" fmla="*/ 1864701 w 1930015"/>
              <a:gd name="connsiteY8" fmla="*/ 642258 h 3080658"/>
              <a:gd name="connsiteX9" fmla="*/ 1848372 w 1930015"/>
              <a:gd name="connsiteY9" fmla="*/ 647700 h 3080658"/>
              <a:gd name="connsiteX10" fmla="*/ 1837487 w 1930015"/>
              <a:gd name="connsiteY10" fmla="*/ 680358 h 3080658"/>
              <a:gd name="connsiteX11" fmla="*/ 1821158 w 1930015"/>
              <a:gd name="connsiteY11" fmla="*/ 696686 h 3080658"/>
              <a:gd name="connsiteX12" fmla="*/ 1793944 w 1930015"/>
              <a:gd name="connsiteY12" fmla="*/ 729343 h 3080658"/>
              <a:gd name="connsiteX13" fmla="*/ 1783058 w 1930015"/>
              <a:gd name="connsiteY13" fmla="*/ 767443 h 3080658"/>
              <a:gd name="connsiteX14" fmla="*/ 1766730 w 1930015"/>
              <a:gd name="connsiteY14" fmla="*/ 789215 h 3080658"/>
              <a:gd name="connsiteX15" fmla="*/ 1755844 w 1930015"/>
              <a:gd name="connsiteY15" fmla="*/ 805543 h 3080658"/>
              <a:gd name="connsiteX16" fmla="*/ 1734072 w 1930015"/>
              <a:gd name="connsiteY16" fmla="*/ 865415 h 3080658"/>
              <a:gd name="connsiteX17" fmla="*/ 1717744 w 1930015"/>
              <a:gd name="connsiteY17" fmla="*/ 903515 h 3080658"/>
              <a:gd name="connsiteX18" fmla="*/ 1712301 w 1930015"/>
              <a:gd name="connsiteY18" fmla="*/ 919843 h 3080658"/>
              <a:gd name="connsiteX19" fmla="*/ 1701415 w 1930015"/>
              <a:gd name="connsiteY19" fmla="*/ 941615 h 3080658"/>
              <a:gd name="connsiteX20" fmla="*/ 1695972 w 1930015"/>
              <a:gd name="connsiteY20" fmla="*/ 957943 h 3080658"/>
              <a:gd name="connsiteX21" fmla="*/ 1690530 w 1930015"/>
              <a:gd name="connsiteY21" fmla="*/ 979715 h 3080658"/>
              <a:gd name="connsiteX22" fmla="*/ 1679644 w 1930015"/>
              <a:gd name="connsiteY22" fmla="*/ 996043 h 3080658"/>
              <a:gd name="connsiteX23" fmla="*/ 1663315 w 1930015"/>
              <a:gd name="connsiteY23" fmla="*/ 1045029 h 3080658"/>
              <a:gd name="connsiteX24" fmla="*/ 1646987 w 1930015"/>
              <a:gd name="connsiteY24" fmla="*/ 1104900 h 3080658"/>
              <a:gd name="connsiteX25" fmla="*/ 1636101 w 1930015"/>
              <a:gd name="connsiteY25" fmla="*/ 1137558 h 3080658"/>
              <a:gd name="connsiteX26" fmla="*/ 1625215 w 1930015"/>
              <a:gd name="connsiteY26" fmla="*/ 1153886 h 3080658"/>
              <a:gd name="connsiteX27" fmla="*/ 1619772 w 1930015"/>
              <a:gd name="connsiteY27" fmla="*/ 1170215 h 3080658"/>
              <a:gd name="connsiteX28" fmla="*/ 1603444 w 1930015"/>
              <a:gd name="connsiteY28" fmla="*/ 1181100 h 3080658"/>
              <a:gd name="connsiteX29" fmla="*/ 1587115 w 1930015"/>
              <a:gd name="connsiteY29" fmla="*/ 1197429 h 3080658"/>
              <a:gd name="connsiteX30" fmla="*/ 1581672 w 1930015"/>
              <a:gd name="connsiteY30" fmla="*/ 1213758 h 3080658"/>
              <a:gd name="connsiteX31" fmla="*/ 1549015 w 1930015"/>
              <a:gd name="connsiteY31" fmla="*/ 1230086 h 3080658"/>
              <a:gd name="connsiteX32" fmla="*/ 1532687 w 1930015"/>
              <a:gd name="connsiteY32" fmla="*/ 1246415 h 3080658"/>
              <a:gd name="connsiteX33" fmla="*/ 1510915 w 1930015"/>
              <a:gd name="connsiteY33" fmla="*/ 1251858 h 3080658"/>
              <a:gd name="connsiteX34" fmla="*/ 1461930 w 1930015"/>
              <a:gd name="connsiteY34" fmla="*/ 1268186 h 3080658"/>
              <a:gd name="connsiteX35" fmla="*/ 1440158 w 1930015"/>
              <a:gd name="connsiteY35" fmla="*/ 1279072 h 3080658"/>
              <a:gd name="connsiteX36" fmla="*/ 1369401 w 1930015"/>
              <a:gd name="connsiteY36" fmla="*/ 1289958 h 3080658"/>
              <a:gd name="connsiteX37" fmla="*/ 1347630 w 1930015"/>
              <a:gd name="connsiteY37" fmla="*/ 1300843 h 3080658"/>
              <a:gd name="connsiteX38" fmla="*/ 1331301 w 1930015"/>
              <a:gd name="connsiteY38" fmla="*/ 1306286 h 3080658"/>
              <a:gd name="connsiteX39" fmla="*/ 1314972 w 1930015"/>
              <a:gd name="connsiteY39" fmla="*/ 1317172 h 3080658"/>
              <a:gd name="connsiteX40" fmla="*/ 1276872 w 1930015"/>
              <a:gd name="connsiteY40" fmla="*/ 1328058 h 3080658"/>
              <a:gd name="connsiteX41" fmla="*/ 1255101 w 1930015"/>
              <a:gd name="connsiteY41" fmla="*/ 1338943 h 3080658"/>
              <a:gd name="connsiteX42" fmla="*/ 1238772 w 1930015"/>
              <a:gd name="connsiteY42" fmla="*/ 1344386 h 3080658"/>
              <a:gd name="connsiteX43" fmla="*/ 1222444 w 1930015"/>
              <a:gd name="connsiteY43" fmla="*/ 1355272 h 3080658"/>
              <a:gd name="connsiteX44" fmla="*/ 1206115 w 1930015"/>
              <a:gd name="connsiteY44" fmla="*/ 1360715 h 3080658"/>
              <a:gd name="connsiteX45" fmla="*/ 1168015 w 1930015"/>
              <a:gd name="connsiteY45" fmla="*/ 1382486 h 3080658"/>
              <a:gd name="connsiteX46" fmla="*/ 1151687 w 1930015"/>
              <a:gd name="connsiteY46" fmla="*/ 1393372 h 3080658"/>
              <a:gd name="connsiteX47" fmla="*/ 1129915 w 1930015"/>
              <a:gd name="connsiteY47" fmla="*/ 1409700 h 3080658"/>
              <a:gd name="connsiteX48" fmla="*/ 1113587 w 1930015"/>
              <a:gd name="connsiteY48" fmla="*/ 1415143 h 3080658"/>
              <a:gd name="connsiteX49" fmla="*/ 1097258 w 1930015"/>
              <a:gd name="connsiteY49" fmla="*/ 1431472 h 3080658"/>
              <a:gd name="connsiteX50" fmla="*/ 1086372 w 1930015"/>
              <a:gd name="connsiteY50" fmla="*/ 1447800 h 3080658"/>
              <a:gd name="connsiteX51" fmla="*/ 1070044 w 1930015"/>
              <a:gd name="connsiteY51" fmla="*/ 1453243 h 3080658"/>
              <a:gd name="connsiteX52" fmla="*/ 1059158 w 1930015"/>
              <a:gd name="connsiteY52" fmla="*/ 1469572 h 3080658"/>
              <a:gd name="connsiteX53" fmla="*/ 1048272 w 1930015"/>
              <a:gd name="connsiteY53" fmla="*/ 1502229 h 3080658"/>
              <a:gd name="connsiteX54" fmla="*/ 1031944 w 1930015"/>
              <a:gd name="connsiteY54" fmla="*/ 1518558 h 3080658"/>
              <a:gd name="connsiteX55" fmla="*/ 1004730 w 1930015"/>
              <a:gd name="connsiteY55" fmla="*/ 1556658 h 3080658"/>
              <a:gd name="connsiteX56" fmla="*/ 999287 w 1930015"/>
              <a:gd name="connsiteY56" fmla="*/ 1594758 h 3080658"/>
              <a:gd name="connsiteX57" fmla="*/ 993844 w 1930015"/>
              <a:gd name="connsiteY57" fmla="*/ 1611086 h 3080658"/>
              <a:gd name="connsiteX58" fmla="*/ 982958 w 1930015"/>
              <a:gd name="connsiteY58" fmla="*/ 1649186 h 3080658"/>
              <a:gd name="connsiteX59" fmla="*/ 977515 w 1930015"/>
              <a:gd name="connsiteY59" fmla="*/ 1687286 h 3080658"/>
              <a:gd name="connsiteX60" fmla="*/ 966630 w 1930015"/>
              <a:gd name="connsiteY60" fmla="*/ 2383972 h 3080658"/>
              <a:gd name="connsiteX61" fmla="*/ 966630 w 1930015"/>
              <a:gd name="connsiteY61" fmla="*/ 2618015 h 3080658"/>
              <a:gd name="connsiteX62" fmla="*/ 950301 w 1930015"/>
              <a:gd name="connsiteY62" fmla="*/ 2770415 h 3080658"/>
              <a:gd name="connsiteX63" fmla="*/ 933972 w 1930015"/>
              <a:gd name="connsiteY63" fmla="*/ 2792186 h 3080658"/>
              <a:gd name="connsiteX64" fmla="*/ 917644 w 1930015"/>
              <a:gd name="connsiteY64" fmla="*/ 2824843 h 3080658"/>
              <a:gd name="connsiteX65" fmla="*/ 912201 w 1930015"/>
              <a:gd name="connsiteY65" fmla="*/ 2841172 h 3080658"/>
              <a:gd name="connsiteX66" fmla="*/ 895872 w 1930015"/>
              <a:gd name="connsiteY66" fmla="*/ 2857500 h 3080658"/>
              <a:gd name="connsiteX67" fmla="*/ 879544 w 1930015"/>
              <a:gd name="connsiteY67" fmla="*/ 2879272 h 3080658"/>
              <a:gd name="connsiteX68" fmla="*/ 857772 w 1930015"/>
              <a:gd name="connsiteY68" fmla="*/ 2906486 h 3080658"/>
              <a:gd name="connsiteX69" fmla="*/ 852330 w 1930015"/>
              <a:gd name="connsiteY69" fmla="*/ 2922815 h 3080658"/>
              <a:gd name="connsiteX70" fmla="*/ 803344 w 1930015"/>
              <a:gd name="connsiteY70" fmla="*/ 2960915 h 3080658"/>
              <a:gd name="connsiteX71" fmla="*/ 797901 w 1930015"/>
              <a:gd name="connsiteY71" fmla="*/ 2977243 h 3080658"/>
              <a:gd name="connsiteX72" fmla="*/ 781572 w 1930015"/>
              <a:gd name="connsiteY72" fmla="*/ 2988129 h 3080658"/>
              <a:gd name="connsiteX73" fmla="*/ 748915 w 1930015"/>
              <a:gd name="connsiteY73" fmla="*/ 3009900 h 3080658"/>
              <a:gd name="connsiteX74" fmla="*/ 716258 w 1930015"/>
              <a:gd name="connsiteY74" fmla="*/ 3031672 h 3080658"/>
              <a:gd name="connsiteX75" fmla="*/ 694487 w 1930015"/>
              <a:gd name="connsiteY75" fmla="*/ 3048000 h 3080658"/>
              <a:gd name="connsiteX76" fmla="*/ 678158 w 1930015"/>
              <a:gd name="connsiteY76" fmla="*/ 3053443 h 3080658"/>
              <a:gd name="connsiteX77" fmla="*/ 634615 w 1930015"/>
              <a:gd name="connsiteY77" fmla="*/ 3069772 h 3080658"/>
              <a:gd name="connsiteX78" fmla="*/ 618287 w 1930015"/>
              <a:gd name="connsiteY78" fmla="*/ 3080658 h 3080658"/>
              <a:gd name="connsiteX79" fmla="*/ 509430 w 1930015"/>
              <a:gd name="connsiteY79" fmla="*/ 3064329 h 3080658"/>
              <a:gd name="connsiteX80" fmla="*/ 476772 w 1930015"/>
              <a:gd name="connsiteY80" fmla="*/ 3042558 h 3080658"/>
              <a:gd name="connsiteX81" fmla="*/ 449558 w 1930015"/>
              <a:gd name="connsiteY81" fmla="*/ 3009900 h 3080658"/>
              <a:gd name="connsiteX82" fmla="*/ 416901 w 1930015"/>
              <a:gd name="connsiteY82" fmla="*/ 2988129 h 3080658"/>
              <a:gd name="connsiteX83" fmla="*/ 367915 w 1930015"/>
              <a:gd name="connsiteY83" fmla="*/ 2939143 h 3080658"/>
              <a:gd name="connsiteX84" fmla="*/ 351587 w 1930015"/>
              <a:gd name="connsiteY84" fmla="*/ 2922815 h 3080658"/>
              <a:gd name="connsiteX85" fmla="*/ 329815 w 1930015"/>
              <a:gd name="connsiteY85" fmla="*/ 2890158 h 3080658"/>
              <a:gd name="connsiteX86" fmla="*/ 313487 w 1930015"/>
              <a:gd name="connsiteY86" fmla="*/ 2873829 h 3080658"/>
              <a:gd name="connsiteX87" fmla="*/ 297158 w 1930015"/>
              <a:gd name="connsiteY87" fmla="*/ 2852058 h 3080658"/>
              <a:gd name="connsiteX88" fmla="*/ 275387 w 1930015"/>
              <a:gd name="connsiteY88" fmla="*/ 2819400 h 3080658"/>
              <a:gd name="connsiteX89" fmla="*/ 253615 w 1930015"/>
              <a:gd name="connsiteY89" fmla="*/ 2792186 h 3080658"/>
              <a:gd name="connsiteX90" fmla="*/ 237287 w 1930015"/>
              <a:gd name="connsiteY90" fmla="*/ 2775858 h 3080658"/>
              <a:gd name="connsiteX91" fmla="*/ 220958 w 1930015"/>
              <a:gd name="connsiteY91" fmla="*/ 2754086 h 3080658"/>
              <a:gd name="connsiteX92" fmla="*/ 204630 w 1930015"/>
              <a:gd name="connsiteY92" fmla="*/ 2743200 h 3080658"/>
              <a:gd name="connsiteX93" fmla="*/ 199187 w 1930015"/>
              <a:gd name="connsiteY93" fmla="*/ 2726872 h 3080658"/>
              <a:gd name="connsiteX94" fmla="*/ 166530 w 1930015"/>
              <a:gd name="connsiteY94" fmla="*/ 2699658 h 3080658"/>
              <a:gd name="connsiteX95" fmla="*/ 150201 w 1930015"/>
              <a:gd name="connsiteY95" fmla="*/ 2667000 h 3080658"/>
              <a:gd name="connsiteX96" fmla="*/ 133872 w 1930015"/>
              <a:gd name="connsiteY96" fmla="*/ 2650672 h 3080658"/>
              <a:gd name="connsiteX97" fmla="*/ 122987 w 1930015"/>
              <a:gd name="connsiteY97" fmla="*/ 2634343 h 3080658"/>
              <a:gd name="connsiteX98" fmla="*/ 79444 w 1930015"/>
              <a:gd name="connsiteY98" fmla="*/ 2585358 h 3080658"/>
              <a:gd name="connsiteX99" fmla="*/ 63115 w 1930015"/>
              <a:gd name="connsiteY99" fmla="*/ 2552700 h 3080658"/>
              <a:gd name="connsiteX100" fmla="*/ 46787 w 1930015"/>
              <a:gd name="connsiteY100" fmla="*/ 2541815 h 3080658"/>
              <a:gd name="connsiteX101" fmla="*/ 35901 w 1930015"/>
              <a:gd name="connsiteY101" fmla="*/ 2492829 h 3080658"/>
              <a:gd name="connsiteX102" fmla="*/ 8687 w 1930015"/>
              <a:gd name="connsiteY102" fmla="*/ 2454729 h 3080658"/>
              <a:gd name="connsiteX103" fmla="*/ 8687 w 1930015"/>
              <a:gd name="connsiteY103" fmla="*/ 2226129 h 3080658"/>
              <a:gd name="connsiteX104" fmla="*/ 25015 w 1930015"/>
              <a:gd name="connsiteY104" fmla="*/ 2188029 h 3080658"/>
              <a:gd name="connsiteX105" fmla="*/ 46787 w 1930015"/>
              <a:gd name="connsiteY105" fmla="*/ 2155372 h 3080658"/>
              <a:gd name="connsiteX106" fmla="*/ 52230 w 1930015"/>
              <a:gd name="connsiteY106" fmla="*/ 2133600 h 3080658"/>
              <a:gd name="connsiteX107" fmla="*/ 63115 w 1930015"/>
              <a:gd name="connsiteY107" fmla="*/ 2117272 h 3080658"/>
              <a:gd name="connsiteX108" fmla="*/ 74001 w 1930015"/>
              <a:gd name="connsiteY108" fmla="*/ 2095500 h 3080658"/>
              <a:gd name="connsiteX109" fmla="*/ 84887 w 1930015"/>
              <a:gd name="connsiteY109" fmla="*/ 2068286 h 3080658"/>
              <a:gd name="connsiteX110" fmla="*/ 90330 w 1930015"/>
              <a:gd name="connsiteY110" fmla="*/ 2046515 h 3080658"/>
              <a:gd name="connsiteX111" fmla="*/ 128430 w 1930015"/>
              <a:gd name="connsiteY111" fmla="*/ 1986643 h 3080658"/>
              <a:gd name="connsiteX112" fmla="*/ 139315 w 1930015"/>
              <a:gd name="connsiteY112" fmla="*/ 1948543 h 3080658"/>
              <a:gd name="connsiteX113" fmla="*/ 144758 w 1930015"/>
              <a:gd name="connsiteY113" fmla="*/ 1932215 h 3080658"/>
              <a:gd name="connsiteX114" fmla="*/ 155644 w 1930015"/>
              <a:gd name="connsiteY114" fmla="*/ 1894115 h 3080658"/>
              <a:gd name="connsiteX115" fmla="*/ 161087 w 1930015"/>
              <a:gd name="connsiteY115" fmla="*/ 1877786 h 3080658"/>
              <a:gd name="connsiteX116" fmla="*/ 171972 w 1930015"/>
              <a:gd name="connsiteY116" fmla="*/ 1861458 h 3080658"/>
              <a:gd name="connsiteX117" fmla="*/ 177415 w 1930015"/>
              <a:gd name="connsiteY117" fmla="*/ 1812472 h 3080658"/>
              <a:gd name="connsiteX118" fmla="*/ 193744 w 1930015"/>
              <a:gd name="connsiteY118" fmla="*/ 1562100 h 3080658"/>
              <a:gd name="connsiteX119" fmla="*/ 199187 w 1930015"/>
              <a:gd name="connsiteY119" fmla="*/ 1480458 h 3080658"/>
              <a:gd name="connsiteX120" fmla="*/ 210072 w 1930015"/>
              <a:gd name="connsiteY120" fmla="*/ 1453243 h 3080658"/>
              <a:gd name="connsiteX121" fmla="*/ 215515 w 1930015"/>
              <a:gd name="connsiteY121" fmla="*/ 1436915 h 3080658"/>
              <a:gd name="connsiteX122" fmla="*/ 226401 w 1930015"/>
              <a:gd name="connsiteY122" fmla="*/ 1409700 h 3080658"/>
              <a:gd name="connsiteX123" fmla="*/ 231844 w 1930015"/>
              <a:gd name="connsiteY123" fmla="*/ 1393372 h 3080658"/>
              <a:gd name="connsiteX124" fmla="*/ 248172 w 1930015"/>
              <a:gd name="connsiteY124" fmla="*/ 1371600 h 3080658"/>
              <a:gd name="connsiteX125" fmla="*/ 253615 w 1930015"/>
              <a:gd name="connsiteY125" fmla="*/ 1355272 h 3080658"/>
              <a:gd name="connsiteX126" fmla="*/ 280830 w 1930015"/>
              <a:gd name="connsiteY126" fmla="*/ 1317172 h 3080658"/>
              <a:gd name="connsiteX127" fmla="*/ 308044 w 1930015"/>
              <a:gd name="connsiteY127" fmla="*/ 1279072 h 3080658"/>
              <a:gd name="connsiteX128" fmla="*/ 335258 w 1930015"/>
              <a:gd name="connsiteY128" fmla="*/ 1246415 h 3080658"/>
              <a:gd name="connsiteX129" fmla="*/ 340701 w 1930015"/>
              <a:gd name="connsiteY129" fmla="*/ 1230086 h 3080658"/>
              <a:gd name="connsiteX130" fmla="*/ 384244 w 1930015"/>
              <a:gd name="connsiteY130" fmla="*/ 1181100 h 3080658"/>
              <a:gd name="connsiteX131" fmla="*/ 411458 w 1930015"/>
              <a:gd name="connsiteY131" fmla="*/ 1148443 h 3080658"/>
              <a:gd name="connsiteX132" fmla="*/ 444115 w 1930015"/>
              <a:gd name="connsiteY132" fmla="*/ 1121229 h 3080658"/>
              <a:gd name="connsiteX133" fmla="*/ 476772 w 1930015"/>
              <a:gd name="connsiteY133" fmla="*/ 1088572 h 3080658"/>
              <a:gd name="connsiteX134" fmla="*/ 514872 w 1930015"/>
              <a:gd name="connsiteY134" fmla="*/ 1050472 h 3080658"/>
              <a:gd name="connsiteX135" fmla="*/ 547530 w 1930015"/>
              <a:gd name="connsiteY135" fmla="*/ 1017815 h 3080658"/>
              <a:gd name="connsiteX136" fmla="*/ 574744 w 1930015"/>
              <a:gd name="connsiteY136" fmla="*/ 985158 h 3080658"/>
              <a:gd name="connsiteX137" fmla="*/ 607401 w 1930015"/>
              <a:gd name="connsiteY137" fmla="*/ 963386 h 3080658"/>
              <a:gd name="connsiteX138" fmla="*/ 634615 w 1930015"/>
              <a:gd name="connsiteY138" fmla="*/ 947058 h 3080658"/>
              <a:gd name="connsiteX139" fmla="*/ 672715 w 1930015"/>
              <a:gd name="connsiteY139" fmla="*/ 903515 h 3080658"/>
              <a:gd name="connsiteX140" fmla="*/ 683601 w 1930015"/>
              <a:gd name="connsiteY140" fmla="*/ 887186 h 3080658"/>
              <a:gd name="connsiteX141" fmla="*/ 721701 w 1930015"/>
              <a:gd name="connsiteY141" fmla="*/ 859972 h 3080658"/>
              <a:gd name="connsiteX142" fmla="*/ 732587 w 1930015"/>
              <a:gd name="connsiteY142" fmla="*/ 838200 h 3080658"/>
              <a:gd name="connsiteX143" fmla="*/ 748915 w 1930015"/>
              <a:gd name="connsiteY143" fmla="*/ 832758 h 3080658"/>
              <a:gd name="connsiteX144" fmla="*/ 776130 w 1930015"/>
              <a:gd name="connsiteY144" fmla="*/ 805543 h 3080658"/>
              <a:gd name="connsiteX145" fmla="*/ 825115 w 1930015"/>
              <a:gd name="connsiteY145" fmla="*/ 756558 h 3080658"/>
              <a:gd name="connsiteX146" fmla="*/ 857772 w 1930015"/>
              <a:gd name="connsiteY146" fmla="*/ 723900 h 3080658"/>
              <a:gd name="connsiteX147" fmla="*/ 879544 w 1930015"/>
              <a:gd name="connsiteY147" fmla="*/ 691243 h 3080658"/>
              <a:gd name="connsiteX148" fmla="*/ 906758 w 1930015"/>
              <a:gd name="connsiteY148" fmla="*/ 658586 h 3080658"/>
              <a:gd name="connsiteX149" fmla="*/ 944858 w 1930015"/>
              <a:gd name="connsiteY149" fmla="*/ 609600 h 3080658"/>
              <a:gd name="connsiteX150" fmla="*/ 977515 w 1930015"/>
              <a:gd name="connsiteY150" fmla="*/ 582386 h 3080658"/>
              <a:gd name="connsiteX151" fmla="*/ 1015615 w 1930015"/>
              <a:gd name="connsiteY151" fmla="*/ 538843 h 3080658"/>
              <a:gd name="connsiteX152" fmla="*/ 1031944 w 1930015"/>
              <a:gd name="connsiteY152" fmla="*/ 527958 h 3080658"/>
              <a:gd name="connsiteX153" fmla="*/ 1091815 w 1930015"/>
              <a:gd name="connsiteY153" fmla="*/ 462643 h 3080658"/>
              <a:gd name="connsiteX154" fmla="*/ 1124472 w 1930015"/>
              <a:gd name="connsiteY154" fmla="*/ 429986 h 3080658"/>
              <a:gd name="connsiteX155" fmla="*/ 1146244 w 1930015"/>
              <a:gd name="connsiteY155" fmla="*/ 408215 h 3080658"/>
              <a:gd name="connsiteX156" fmla="*/ 1162572 w 1930015"/>
              <a:gd name="connsiteY156" fmla="*/ 391886 h 3080658"/>
              <a:gd name="connsiteX157" fmla="*/ 1168015 w 1930015"/>
              <a:gd name="connsiteY157" fmla="*/ 375558 h 3080658"/>
              <a:gd name="connsiteX158" fmla="*/ 1200672 w 1930015"/>
              <a:gd name="connsiteY158" fmla="*/ 348343 h 3080658"/>
              <a:gd name="connsiteX159" fmla="*/ 1222444 w 1930015"/>
              <a:gd name="connsiteY159" fmla="*/ 315686 h 3080658"/>
              <a:gd name="connsiteX160" fmla="*/ 1233330 w 1930015"/>
              <a:gd name="connsiteY160" fmla="*/ 293915 h 3080658"/>
              <a:gd name="connsiteX161" fmla="*/ 1238772 w 1930015"/>
              <a:gd name="connsiteY161" fmla="*/ 277586 h 3080658"/>
              <a:gd name="connsiteX162" fmla="*/ 1255101 w 1930015"/>
              <a:gd name="connsiteY162" fmla="*/ 261258 h 3080658"/>
              <a:gd name="connsiteX163" fmla="*/ 1271430 w 1930015"/>
              <a:gd name="connsiteY163" fmla="*/ 223158 h 3080658"/>
              <a:gd name="connsiteX164" fmla="*/ 1298644 w 1930015"/>
              <a:gd name="connsiteY164" fmla="*/ 174172 h 3080658"/>
              <a:gd name="connsiteX165" fmla="*/ 1314972 w 1930015"/>
              <a:gd name="connsiteY165" fmla="*/ 157843 h 3080658"/>
              <a:gd name="connsiteX166" fmla="*/ 1331301 w 1930015"/>
              <a:gd name="connsiteY166" fmla="*/ 146958 h 3080658"/>
              <a:gd name="connsiteX167" fmla="*/ 1363958 w 1930015"/>
              <a:gd name="connsiteY167" fmla="*/ 114300 h 3080658"/>
              <a:gd name="connsiteX168" fmla="*/ 1396615 w 1930015"/>
              <a:gd name="connsiteY168" fmla="*/ 81643 h 3080658"/>
              <a:gd name="connsiteX169" fmla="*/ 1407501 w 1930015"/>
              <a:gd name="connsiteY169" fmla="*/ 65315 h 3080658"/>
              <a:gd name="connsiteX170" fmla="*/ 1423830 w 1930015"/>
              <a:gd name="connsiteY170" fmla="*/ 59872 h 3080658"/>
              <a:gd name="connsiteX171" fmla="*/ 1440158 w 1930015"/>
              <a:gd name="connsiteY171" fmla="*/ 43543 h 3080658"/>
              <a:gd name="connsiteX172" fmla="*/ 1445601 w 1930015"/>
              <a:gd name="connsiteY172" fmla="*/ 27215 h 3080658"/>
              <a:gd name="connsiteX173" fmla="*/ 1461930 w 1930015"/>
              <a:gd name="connsiteY173" fmla="*/ 21772 h 3080658"/>
              <a:gd name="connsiteX174" fmla="*/ 1478258 w 1930015"/>
              <a:gd name="connsiteY174" fmla="*/ 10886 h 3080658"/>
              <a:gd name="connsiteX175" fmla="*/ 1516358 w 1930015"/>
              <a:gd name="connsiteY175" fmla="*/ 0 h 3080658"/>
              <a:gd name="connsiteX176" fmla="*/ 1598001 w 1930015"/>
              <a:gd name="connsiteY176" fmla="*/ 21772 h 3080658"/>
              <a:gd name="connsiteX177" fmla="*/ 1619772 w 1930015"/>
              <a:gd name="connsiteY177" fmla="*/ 38100 h 3080658"/>
              <a:gd name="connsiteX178" fmla="*/ 1636101 w 1930015"/>
              <a:gd name="connsiteY178" fmla="*/ 43543 h 3080658"/>
              <a:gd name="connsiteX179" fmla="*/ 1663315 w 1930015"/>
              <a:gd name="connsiteY179" fmla="*/ 54429 h 3080658"/>
              <a:gd name="connsiteX180" fmla="*/ 1701415 w 1930015"/>
              <a:gd name="connsiteY180" fmla="*/ 59872 h 3080658"/>
              <a:gd name="connsiteX181" fmla="*/ 1734072 w 1930015"/>
              <a:gd name="connsiteY181" fmla="*/ 65315 h 3080658"/>
              <a:gd name="connsiteX182" fmla="*/ 1804830 w 1930015"/>
              <a:gd name="connsiteY182" fmla="*/ 81643 h 3080658"/>
              <a:gd name="connsiteX183" fmla="*/ 1891915 w 1930015"/>
              <a:gd name="connsiteY183" fmla="*/ 92529 h 3080658"/>
              <a:gd name="connsiteX184" fmla="*/ 1908244 w 1930015"/>
              <a:gd name="connsiteY184" fmla="*/ 87086 h 30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1930015" h="3080658">
                <a:moveTo>
                  <a:pt x="1908244" y="87086"/>
                </a:moveTo>
                <a:cubicBezTo>
                  <a:pt x="1912780" y="102508"/>
                  <a:pt x="1912099" y="100685"/>
                  <a:pt x="1919130" y="185058"/>
                </a:cubicBezTo>
                <a:cubicBezTo>
                  <a:pt x="1922608" y="226799"/>
                  <a:pt x="1926387" y="268515"/>
                  <a:pt x="1930015" y="310243"/>
                </a:cubicBezTo>
                <a:cubicBezTo>
                  <a:pt x="1926387" y="368300"/>
                  <a:pt x="1923375" y="426399"/>
                  <a:pt x="1919130" y="484415"/>
                </a:cubicBezTo>
                <a:cubicBezTo>
                  <a:pt x="1917931" y="500800"/>
                  <a:pt x="1917381" y="517392"/>
                  <a:pt x="1913687" y="533400"/>
                </a:cubicBezTo>
                <a:cubicBezTo>
                  <a:pt x="1911862" y="541306"/>
                  <a:pt x="1906430" y="547915"/>
                  <a:pt x="1902801" y="555172"/>
                </a:cubicBezTo>
                <a:cubicBezTo>
                  <a:pt x="1901832" y="560016"/>
                  <a:pt x="1894797" y="597432"/>
                  <a:pt x="1891915" y="604158"/>
                </a:cubicBezTo>
                <a:cubicBezTo>
                  <a:pt x="1889338" y="610170"/>
                  <a:pt x="1884832" y="615163"/>
                  <a:pt x="1881030" y="620486"/>
                </a:cubicBezTo>
                <a:cubicBezTo>
                  <a:pt x="1875757" y="627868"/>
                  <a:pt x="1871670" y="636451"/>
                  <a:pt x="1864701" y="642258"/>
                </a:cubicBezTo>
                <a:cubicBezTo>
                  <a:pt x="1860293" y="645931"/>
                  <a:pt x="1853815" y="645886"/>
                  <a:pt x="1848372" y="647700"/>
                </a:cubicBezTo>
                <a:cubicBezTo>
                  <a:pt x="1844744" y="658586"/>
                  <a:pt x="1845601" y="672244"/>
                  <a:pt x="1837487" y="680358"/>
                </a:cubicBezTo>
                <a:cubicBezTo>
                  <a:pt x="1832044" y="685801"/>
                  <a:pt x="1826086" y="690773"/>
                  <a:pt x="1821158" y="696686"/>
                </a:cubicBezTo>
                <a:cubicBezTo>
                  <a:pt x="1783262" y="742160"/>
                  <a:pt x="1841654" y="681633"/>
                  <a:pt x="1793944" y="729343"/>
                </a:cubicBezTo>
                <a:cubicBezTo>
                  <a:pt x="1792765" y="734058"/>
                  <a:pt x="1786529" y="761368"/>
                  <a:pt x="1783058" y="767443"/>
                </a:cubicBezTo>
                <a:cubicBezTo>
                  <a:pt x="1778557" y="775319"/>
                  <a:pt x="1772003" y="781833"/>
                  <a:pt x="1766730" y="789215"/>
                </a:cubicBezTo>
                <a:cubicBezTo>
                  <a:pt x="1762928" y="794538"/>
                  <a:pt x="1759473" y="800100"/>
                  <a:pt x="1755844" y="805543"/>
                </a:cubicBezTo>
                <a:cubicBezTo>
                  <a:pt x="1743371" y="855432"/>
                  <a:pt x="1753257" y="836638"/>
                  <a:pt x="1734072" y="865415"/>
                </a:cubicBezTo>
                <a:cubicBezTo>
                  <a:pt x="1721313" y="903697"/>
                  <a:pt x="1737916" y="856448"/>
                  <a:pt x="1717744" y="903515"/>
                </a:cubicBezTo>
                <a:cubicBezTo>
                  <a:pt x="1715484" y="908788"/>
                  <a:pt x="1714561" y="914570"/>
                  <a:pt x="1712301" y="919843"/>
                </a:cubicBezTo>
                <a:cubicBezTo>
                  <a:pt x="1709105" y="927301"/>
                  <a:pt x="1704611" y="934157"/>
                  <a:pt x="1701415" y="941615"/>
                </a:cubicBezTo>
                <a:cubicBezTo>
                  <a:pt x="1699155" y="946888"/>
                  <a:pt x="1697548" y="952427"/>
                  <a:pt x="1695972" y="957943"/>
                </a:cubicBezTo>
                <a:cubicBezTo>
                  <a:pt x="1693917" y="965136"/>
                  <a:pt x="1693477" y="972839"/>
                  <a:pt x="1690530" y="979715"/>
                </a:cubicBezTo>
                <a:cubicBezTo>
                  <a:pt x="1687953" y="985728"/>
                  <a:pt x="1683273" y="990600"/>
                  <a:pt x="1679644" y="996043"/>
                </a:cubicBezTo>
                <a:cubicBezTo>
                  <a:pt x="1674201" y="1012372"/>
                  <a:pt x="1667490" y="1028331"/>
                  <a:pt x="1663315" y="1045029"/>
                </a:cubicBezTo>
                <a:cubicBezTo>
                  <a:pt x="1657113" y="1069834"/>
                  <a:pt x="1655610" y="1076875"/>
                  <a:pt x="1646987" y="1104900"/>
                </a:cubicBezTo>
                <a:cubicBezTo>
                  <a:pt x="1643613" y="1115867"/>
                  <a:pt x="1642466" y="1128011"/>
                  <a:pt x="1636101" y="1137558"/>
                </a:cubicBezTo>
                <a:lnTo>
                  <a:pt x="1625215" y="1153886"/>
                </a:lnTo>
                <a:cubicBezTo>
                  <a:pt x="1623401" y="1159329"/>
                  <a:pt x="1623356" y="1165735"/>
                  <a:pt x="1619772" y="1170215"/>
                </a:cubicBezTo>
                <a:cubicBezTo>
                  <a:pt x="1615686" y="1175323"/>
                  <a:pt x="1608469" y="1176912"/>
                  <a:pt x="1603444" y="1181100"/>
                </a:cubicBezTo>
                <a:cubicBezTo>
                  <a:pt x="1597531" y="1186028"/>
                  <a:pt x="1592558" y="1191986"/>
                  <a:pt x="1587115" y="1197429"/>
                </a:cubicBezTo>
                <a:cubicBezTo>
                  <a:pt x="1585301" y="1202872"/>
                  <a:pt x="1585256" y="1209278"/>
                  <a:pt x="1581672" y="1213758"/>
                </a:cubicBezTo>
                <a:cubicBezTo>
                  <a:pt x="1573999" y="1223349"/>
                  <a:pt x="1559771" y="1226501"/>
                  <a:pt x="1549015" y="1230086"/>
                </a:cubicBezTo>
                <a:cubicBezTo>
                  <a:pt x="1543572" y="1235529"/>
                  <a:pt x="1539370" y="1242596"/>
                  <a:pt x="1532687" y="1246415"/>
                </a:cubicBezTo>
                <a:cubicBezTo>
                  <a:pt x="1526192" y="1250127"/>
                  <a:pt x="1517919" y="1249231"/>
                  <a:pt x="1510915" y="1251858"/>
                </a:cubicBezTo>
                <a:cubicBezTo>
                  <a:pt x="1459407" y="1271173"/>
                  <a:pt x="1521571" y="1256257"/>
                  <a:pt x="1461930" y="1268186"/>
                </a:cubicBezTo>
                <a:cubicBezTo>
                  <a:pt x="1454673" y="1271815"/>
                  <a:pt x="1447930" y="1276740"/>
                  <a:pt x="1440158" y="1279072"/>
                </a:cubicBezTo>
                <a:cubicBezTo>
                  <a:pt x="1433292" y="1281132"/>
                  <a:pt x="1373733" y="1289339"/>
                  <a:pt x="1369401" y="1289958"/>
                </a:cubicBezTo>
                <a:cubicBezTo>
                  <a:pt x="1362144" y="1293586"/>
                  <a:pt x="1355088" y="1297647"/>
                  <a:pt x="1347630" y="1300843"/>
                </a:cubicBezTo>
                <a:cubicBezTo>
                  <a:pt x="1342356" y="1303103"/>
                  <a:pt x="1336433" y="1303720"/>
                  <a:pt x="1331301" y="1306286"/>
                </a:cubicBezTo>
                <a:cubicBezTo>
                  <a:pt x="1325450" y="1309212"/>
                  <a:pt x="1320823" y="1314246"/>
                  <a:pt x="1314972" y="1317172"/>
                </a:cubicBezTo>
                <a:cubicBezTo>
                  <a:pt x="1301813" y="1323752"/>
                  <a:pt x="1290824" y="1322826"/>
                  <a:pt x="1276872" y="1328058"/>
                </a:cubicBezTo>
                <a:cubicBezTo>
                  <a:pt x="1269275" y="1330907"/>
                  <a:pt x="1262559" y="1335747"/>
                  <a:pt x="1255101" y="1338943"/>
                </a:cubicBezTo>
                <a:cubicBezTo>
                  <a:pt x="1249827" y="1341203"/>
                  <a:pt x="1244215" y="1342572"/>
                  <a:pt x="1238772" y="1344386"/>
                </a:cubicBezTo>
                <a:cubicBezTo>
                  <a:pt x="1233329" y="1348015"/>
                  <a:pt x="1228295" y="1352347"/>
                  <a:pt x="1222444" y="1355272"/>
                </a:cubicBezTo>
                <a:cubicBezTo>
                  <a:pt x="1217312" y="1357838"/>
                  <a:pt x="1211097" y="1357868"/>
                  <a:pt x="1206115" y="1360715"/>
                </a:cubicBezTo>
                <a:cubicBezTo>
                  <a:pt x="1159982" y="1387076"/>
                  <a:pt x="1205455" y="1370006"/>
                  <a:pt x="1168015" y="1382486"/>
                </a:cubicBezTo>
                <a:cubicBezTo>
                  <a:pt x="1162572" y="1386115"/>
                  <a:pt x="1157010" y="1389570"/>
                  <a:pt x="1151687" y="1393372"/>
                </a:cubicBezTo>
                <a:cubicBezTo>
                  <a:pt x="1144305" y="1398645"/>
                  <a:pt x="1137791" y="1405199"/>
                  <a:pt x="1129915" y="1409700"/>
                </a:cubicBezTo>
                <a:cubicBezTo>
                  <a:pt x="1124934" y="1412546"/>
                  <a:pt x="1119030" y="1413329"/>
                  <a:pt x="1113587" y="1415143"/>
                </a:cubicBezTo>
                <a:cubicBezTo>
                  <a:pt x="1108144" y="1420586"/>
                  <a:pt x="1102186" y="1425559"/>
                  <a:pt x="1097258" y="1431472"/>
                </a:cubicBezTo>
                <a:cubicBezTo>
                  <a:pt x="1093070" y="1436497"/>
                  <a:pt x="1091480" y="1443714"/>
                  <a:pt x="1086372" y="1447800"/>
                </a:cubicBezTo>
                <a:cubicBezTo>
                  <a:pt x="1081892" y="1451384"/>
                  <a:pt x="1075487" y="1451429"/>
                  <a:pt x="1070044" y="1453243"/>
                </a:cubicBezTo>
                <a:cubicBezTo>
                  <a:pt x="1066415" y="1458686"/>
                  <a:pt x="1061815" y="1463594"/>
                  <a:pt x="1059158" y="1469572"/>
                </a:cubicBezTo>
                <a:cubicBezTo>
                  <a:pt x="1054498" y="1480058"/>
                  <a:pt x="1056385" y="1494115"/>
                  <a:pt x="1048272" y="1502229"/>
                </a:cubicBezTo>
                <a:cubicBezTo>
                  <a:pt x="1042829" y="1507672"/>
                  <a:pt x="1036953" y="1512714"/>
                  <a:pt x="1031944" y="1518558"/>
                </a:cubicBezTo>
                <a:cubicBezTo>
                  <a:pt x="1021809" y="1530382"/>
                  <a:pt x="1013350" y="1543727"/>
                  <a:pt x="1004730" y="1556658"/>
                </a:cubicBezTo>
                <a:cubicBezTo>
                  <a:pt x="1002916" y="1569358"/>
                  <a:pt x="1001803" y="1582178"/>
                  <a:pt x="999287" y="1594758"/>
                </a:cubicBezTo>
                <a:cubicBezTo>
                  <a:pt x="998162" y="1600384"/>
                  <a:pt x="995493" y="1605591"/>
                  <a:pt x="993844" y="1611086"/>
                </a:cubicBezTo>
                <a:cubicBezTo>
                  <a:pt x="990049" y="1623737"/>
                  <a:pt x="985726" y="1636271"/>
                  <a:pt x="982958" y="1649186"/>
                </a:cubicBezTo>
                <a:cubicBezTo>
                  <a:pt x="980270" y="1661730"/>
                  <a:pt x="979329" y="1674586"/>
                  <a:pt x="977515" y="1687286"/>
                </a:cubicBezTo>
                <a:cubicBezTo>
                  <a:pt x="973887" y="1919515"/>
                  <a:pt x="971501" y="2151766"/>
                  <a:pt x="966630" y="2383972"/>
                </a:cubicBezTo>
                <a:cubicBezTo>
                  <a:pt x="961615" y="2623008"/>
                  <a:pt x="953113" y="2239550"/>
                  <a:pt x="966630" y="2618015"/>
                </a:cubicBezTo>
                <a:cubicBezTo>
                  <a:pt x="961986" y="2734102"/>
                  <a:pt x="986214" y="2720138"/>
                  <a:pt x="950301" y="2770415"/>
                </a:cubicBezTo>
                <a:cubicBezTo>
                  <a:pt x="945028" y="2777797"/>
                  <a:pt x="939415" y="2784929"/>
                  <a:pt x="933972" y="2792186"/>
                </a:cubicBezTo>
                <a:cubicBezTo>
                  <a:pt x="920296" y="2833223"/>
                  <a:pt x="938743" y="2782646"/>
                  <a:pt x="917644" y="2824843"/>
                </a:cubicBezTo>
                <a:cubicBezTo>
                  <a:pt x="915078" y="2829975"/>
                  <a:pt x="915384" y="2836398"/>
                  <a:pt x="912201" y="2841172"/>
                </a:cubicBezTo>
                <a:cubicBezTo>
                  <a:pt x="907931" y="2847577"/>
                  <a:pt x="900881" y="2851656"/>
                  <a:pt x="895872" y="2857500"/>
                </a:cubicBezTo>
                <a:cubicBezTo>
                  <a:pt x="889968" y="2864388"/>
                  <a:pt x="884987" y="2872015"/>
                  <a:pt x="879544" y="2879272"/>
                </a:cubicBezTo>
                <a:cubicBezTo>
                  <a:pt x="865862" y="2920316"/>
                  <a:pt x="885910" y="2871311"/>
                  <a:pt x="857772" y="2906486"/>
                </a:cubicBezTo>
                <a:cubicBezTo>
                  <a:pt x="854188" y="2910966"/>
                  <a:pt x="855852" y="2918286"/>
                  <a:pt x="852330" y="2922815"/>
                </a:cubicBezTo>
                <a:cubicBezTo>
                  <a:pt x="826631" y="2955856"/>
                  <a:pt x="830172" y="2951972"/>
                  <a:pt x="803344" y="2960915"/>
                </a:cubicBezTo>
                <a:cubicBezTo>
                  <a:pt x="801530" y="2966358"/>
                  <a:pt x="801485" y="2972763"/>
                  <a:pt x="797901" y="2977243"/>
                </a:cubicBezTo>
                <a:cubicBezTo>
                  <a:pt x="793814" y="2982351"/>
                  <a:pt x="786597" y="2983941"/>
                  <a:pt x="781572" y="2988129"/>
                </a:cubicBezTo>
                <a:cubicBezTo>
                  <a:pt x="754392" y="3010780"/>
                  <a:pt x="777611" y="3000336"/>
                  <a:pt x="748915" y="3009900"/>
                </a:cubicBezTo>
                <a:cubicBezTo>
                  <a:pt x="710921" y="3047897"/>
                  <a:pt x="753015" y="3010668"/>
                  <a:pt x="716258" y="3031672"/>
                </a:cubicBezTo>
                <a:cubicBezTo>
                  <a:pt x="708382" y="3036173"/>
                  <a:pt x="702363" y="3043499"/>
                  <a:pt x="694487" y="3048000"/>
                </a:cubicBezTo>
                <a:cubicBezTo>
                  <a:pt x="689505" y="3050847"/>
                  <a:pt x="683530" y="3051428"/>
                  <a:pt x="678158" y="3053443"/>
                </a:cubicBezTo>
                <a:cubicBezTo>
                  <a:pt x="626092" y="3072968"/>
                  <a:pt x="671679" y="3057417"/>
                  <a:pt x="634615" y="3069772"/>
                </a:cubicBezTo>
                <a:cubicBezTo>
                  <a:pt x="629172" y="3073401"/>
                  <a:pt x="624828" y="3080658"/>
                  <a:pt x="618287" y="3080658"/>
                </a:cubicBezTo>
                <a:cubicBezTo>
                  <a:pt x="571032" y="3080658"/>
                  <a:pt x="547499" y="3073847"/>
                  <a:pt x="509430" y="3064329"/>
                </a:cubicBezTo>
                <a:cubicBezTo>
                  <a:pt x="498544" y="3057072"/>
                  <a:pt x="484029" y="3053444"/>
                  <a:pt x="476772" y="3042558"/>
                </a:cubicBezTo>
                <a:cubicBezTo>
                  <a:pt x="467096" y="3028042"/>
                  <a:pt x="464066" y="3021184"/>
                  <a:pt x="449558" y="3009900"/>
                </a:cubicBezTo>
                <a:cubicBezTo>
                  <a:pt x="439231" y="3001868"/>
                  <a:pt x="426152" y="2997380"/>
                  <a:pt x="416901" y="2988129"/>
                </a:cubicBezTo>
                <a:lnTo>
                  <a:pt x="367915" y="2939143"/>
                </a:lnTo>
                <a:cubicBezTo>
                  <a:pt x="362472" y="2933700"/>
                  <a:pt x="355857" y="2929219"/>
                  <a:pt x="351587" y="2922815"/>
                </a:cubicBezTo>
                <a:cubicBezTo>
                  <a:pt x="344330" y="2911929"/>
                  <a:pt x="337847" y="2900485"/>
                  <a:pt x="329815" y="2890158"/>
                </a:cubicBezTo>
                <a:cubicBezTo>
                  <a:pt x="325089" y="2884082"/>
                  <a:pt x="318496" y="2879673"/>
                  <a:pt x="313487" y="2873829"/>
                </a:cubicBezTo>
                <a:cubicBezTo>
                  <a:pt x="307583" y="2866941"/>
                  <a:pt x="302601" y="2859315"/>
                  <a:pt x="297158" y="2852058"/>
                </a:cubicBezTo>
                <a:cubicBezTo>
                  <a:pt x="280164" y="2801077"/>
                  <a:pt x="308003" y="2876479"/>
                  <a:pt x="275387" y="2819400"/>
                </a:cubicBezTo>
                <a:cubicBezTo>
                  <a:pt x="257699" y="2788445"/>
                  <a:pt x="285365" y="2802769"/>
                  <a:pt x="253615" y="2792186"/>
                </a:cubicBezTo>
                <a:cubicBezTo>
                  <a:pt x="248172" y="2786743"/>
                  <a:pt x="242296" y="2781702"/>
                  <a:pt x="237287" y="2775858"/>
                </a:cubicBezTo>
                <a:cubicBezTo>
                  <a:pt x="231383" y="2768970"/>
                  <a:pt x="227373" y="2760501"/>
                  <a:pt x="220958" y="2754086"/>
                </a:cubicBezTo>
                <a:cubicBezTo>
                  <a:pt x="216333" y="2749460"/>
                  <a:pt x="210073" y="2746829"/>
                  <a:pt x="204630" y="2743200"/>
                </a:cubicBezTo>
                <a:cubicBezTo>
                  <a:pt x="202816" y="2737757"/>
                  <a:pt x="202369" y="2731646"/>
                  <a:pt x="199187" y="2726872"/>
                </a:cubicBezTo>
                <a:cubicBezTo>
                  <a:pt x="190804" y="2714299"/>
                  <a:pt x="178580" y="2707691"/>
                  <a:pt x="166530" y="2699658"/>
                </a:cubicBezTo>
                <a:cubicBezTo>
                  <a:pt x="161075" y="2683293"/>
                  <a:pt x="161925" y="2681068"/>
                  <a:pt x="150201" y="2667000"/>
                </a:cubicBezTo>
                <a:cubicBezTo>
                  <a:pt x="145273" y="2661087"/>
                  <a:pt x="138800" y="2656585"/>
                  <a:pt x="133872" y="2650672"/>
                </a:cubicBezTo>
                <a:cubicBezTo>
                  <a:pt x="129684" y="2645647"/>
                  <a:pt x="127003" y="2639507"/>
                  <a:pt x="122987" y="2634343"/>
                </a:cubicBezTo>
                <a:cubicBezTo>
                  <a:pt x="100492" y="2605421"/>
                  <a:pt x="100551" y="2606465"/>
                  <a:pt x="79444" y="2585358"/>
                </a:cubicBezTo>
                <a:cubicBezTo>
                  <a:pt x="75017" y="2572077"/>
                  <a:pt x="73666" y="2563251"/>
                  <a:pt x="63115" y="2552700"/>
                </a:cubicBezTo>
                <a:cubicBezTo>
                  <a:pt x="58490" y="2548075"/>
                  <a:pt x="52230" y="2545443"/>
                  <a:pt x="46787" y="2541815"/>
                </a:cubicBezTo>
                <a:cubicBezTo>
                  <a:pt x="45818" y="2536971"/>
                  <a:pt x="38784" y="2499556"/>
                  <a:pt x="35901" y="2492829"/>
                </a:cubicBezTo>
                <a:cubicBezTo>
                  <a:pt x="33248" y="2486639"/>
                  <a:pt x="10546" y="2457207"/>
                  <a:pt x="8687" y="2454729"/>
                </a:cubicBezTo>
                <a:cubicBezTo>
                  <a:pt x="-5054" y="2358545"/>
                  <a:pt x="-520" y="2405668"/>
                  <a:pt x="8687" y="2226129"/>
                </a:cubicBezTo>
                <a:cubicBezTo>
                  <a:pt x="9981" y="2200887"/>
                  <a:pt x="14996" y="2208068"/>
                  <a:pt x="25015" y="2188029"/>
                </a:cubicBezTo>
                <a:cubicBezTo>
                  <a:pt x="40767" y="2156523"/>
                  <a:pt x="15836" y="2186321"/>
                  <a:pt x="46787" y="2155372"/>
                </a:cubicBezTo>
                <a:cubicBezTo>
                  <a:pt x="48601" y="2148115"/>
                  <a:pt x="49283" y="2140476"/>
                  <a:pt x="52230" y="2133600"/>
                </a:cubicBezTo>
                <a:cubicBezTo>
                  <a:pt x="54807" y="2127588"/>
                  <a:pt x="59870" y="2122951"/>
                  <a:pt x="63115" y="2117272"/>
                </a:cubicBezTo>
                <a:cubicBezTo>
                  <a:pt x="67141" y="2110227"/>
                  <a:pt x="70706" y="2102915"/>
                  <a:pt x="74001" y="2095500"/>
                </a:cubicBezTo>
                <a:cubicBezTo>
                  <a:pt x="77969" y="2086572"/>
                  <a:pt x="81797" y="2077555"/>
                  <a:pt x="84887" y="2068286"/>
                </a:cubicBezTo>
                <a:cubicBezTo>
                  <a:pt x="87253" y="2061190"/>
                  <a:pt x="86810" y="2053115"/>
                  <a:pt x="90330" y="2046515"/>
                </a:cubicBezTo>
                <a:cubicBezTo>
                  <a:pt x="101462" y="2025642"/>
                  <a:pt x="128430" y="1986643"/>
                  <a:pt x="128430" y="1986643"/>
                </a:cubicBezTo>
                <a:cubicBezTo>
                  <a:pt x="132058" y="1973943"/>
                  <a:pt x="135520" y="1961194"/>
                  <a:pt x="139315" y="1948543"/>
                </a:cubicBezTo>
                <a:cubicBezTo>
                  <a:pt x="140964" y="1943048"/>
                  <a:pt x="143109" y="1937710"/>
                  <a:pt x="144758" y="1932215"/>
                </a:cubicBezTo>
                <a:cubicBezTo>
                  <a:pt x="148553" y="1919564"/>
                  <a:pt x="151849" y="1906766"/>
                  <a:pt x="155644" y="1894115"/>
                </a:cubicBezTo>
                <a:cubicBezTo>
                  <a:pt x="157293" y="1888620"/>
                  <a:pt x="158521" y="1882918"/>
                  <a:pt x="161087" y="1877786"/>
                </a:cubicBezTo>
                <a:cubicBezTo>
                  <a:pt x="164012" y="1871935"/>
                  <a:pt x="168344" y="1866901"/>
                  <a:pt x="171972" y="1861458"/>
                </a:cubicBezTo>
                <a:cubicBezTo>
                  <a:pt x="173786" y="1845129"/>
                  <a:pt x="176390" y="1828869"/>
                  <a:pt x="177415" y="1812472"/>
                </a:cubicBezTo>
                <a:cubicBezTo>
                  <a:pt x="193447" y="1555966"/>
                  <a:pt x="177468" y="1676028"/>
                  <a:pt x="193744" y="1562100"/>
                </a:cubicBezTo>
                <a:cubicBezTo>
                  <a:pt x="195558" y="1534886"/>
                  <a:pt x="195141" y="1507431"/>
                  <a:pt x="199187" y="1480458"/>
                </a:cubicBezTo>
                <a:cubicBezTo>
                  <a:pt x="200636" y="1470796"/>
                  <a:pt x="206642" y="1462391"/>
                  <a:pt x="210072" y="1453243"/>
                </a:cubicBezTo>
                <a:cubicBezTo>
                  <a:pt x="212086" y="1447871"/>
                  <a:pt x="213501" y="1442287"/>
                  <a:pt x="215515" y="1436915"/>
                </a:cubicBezTo>
                <a:cubicBezTo>
                  <a:pt x="218946" y="1427767"/>
                  <a:pt x="222970" y="1418848"/>
                  <a:pt x="226401" y="1409700"/>
                </a:cubicBezTo>
                <a:cubicBezTo>
                  <a:pt x="228415" y="1404328"/>
                  <a:pt x="228998" y="1398353"/>
                  <a:pt x="231844" y="1393372"/>
                </a:cubicBezTo>
                <a:cubicBezTo>
                  <a:pt x="236345" y="1385496"/>
                  <a:pt x="242729" y="1378857"/>
                  <a:pt x="248172" y="1371600"/>
                </a:cubicBezTo>
                <a:cubicBezTo>
                  <a:pt x="249986" y="1366157"/>
                  <a:pt x="251049" y="1360403"/>
                  <a:pt x="253615" y="1355272"/>
                </a:cubicBezTo>
                <a:cubicBezTo>
                  <a:pt x="257596" y="1347310"/>
                  <a:pt x="277129" y="1322106"/>
                  <a:pt x="280830" y="1317172"/>
                </a:cubicBezTo>
                <a:cubicBezTo>
                  <a:pt x="290829" y="1287169"/>
                  <a:pt x="279867" y="1311944"/>
                  <a:pt x="308044" y="1279072"/>
                </a:cubicBezTo>
                <a:cubicBezTo>
                  <a:pt x="353519" y="1226019"/>
                  <a:pt x="278630" y="1303043"/>
                  <a:pt x="335258" y="1246415"/>
                </a:cubicBezTo>
                <a:cubicBezTo>
                  <a:pt x="337072" y="1240972"/>
                  <a:pt x="338135" y="1235218"/>
                  <a:pt x="340701" y="1230086"/>
                </a:cubicBezTo>
                <a:cubicBezTo>
                  <a:pt x="350412" y="1210664"/>
                  <a:pt x="369824" y="1195520"/>
                  <a:pt x="384244" y="1181100"/>
                </a:cubicBezTo>
                <a:cubicBezTo>
                  <a:pt x="431959" y="1133384"/>
                  <a:pt x="373558" y="1193922"/>
                  <a:pt x="411458" y="1148443"/>
                </a:cubicBezTo>
                <a:cubicBezTo>
                  <a:pt x="438046" y="1116539"/>
                  <a:pt x="416595" y="1145691"/>
                  <a:pt x="444115" y="1121229"/>
                </a:cubicBezTo>
                <a:cubicBezTo>
                  <a:pt x="455621" y="1111001"/>
                  <a:pt x="465886" y="1099458"/>
                  <a:pt x="476772" y="1088572"/>
                </a:cubicBezTo>
                <a:lnTo>
                  <a:pt x="514872" y="1050472"/>
                </a:lnTo>
                <a:cubicBezTo>
                  <a:pt x="525758" y="1039586"/>
                  <a:pt x="538991" y="1030625"/>
                  <a:pt x="547530" y="1017815"/>
                </a:cubicBezTo>
                <a:cubicBezTo>
                  <a:pt x="557208" y="1003297"/>
                  <a:pt x="560234" y="996443"/>
                  <a:pt x="574744" y="985158"/>
                </a:cubicBezTo>
                <a:cubicBezTo>
                  <a:pt x="585071" y="977126"/>
                  <a:pt x="596182" y="970117"/>
                  <a:pt x="607401" y="963386"/>
                </a:cubicBezTo>
                <a:cubicBezTo>
                  <a:pt x="616472" y="957943"/>
                  <a:pt x="626152" y="953405"/>
                  <a:pt x="634615" y="947058"/>
                </a:cubicBezTo>
                <a:cubicBezTo>
                  <a:pt x="646124" y="938426"/>
                  <a:pt x="665807" y="912726"/>
                  <a:pt x="672715" y="903515"/>
                </a:cubicBezTo>
                <a:cubicBezTo>
                  <a:pt x="676640" y="898282"/>
                  <a:pt x="678975" y="891812"/>
                  <a:pt x="683601" y="887186"/>
                </a:cubicBezTo>
                <a:cubicBezTo>
                  <a:pt x="690351" y="880436"/>
                  <a:pt x="712431" y="866152"/>
                  <a:pt x="721701" y="859972"/>
                </a:cubicBezTo>
                <a:cubicBezTo>
                  <a:pt x="725330" y="852715"/>
                  <a:pt x="726850" y="843937"/>
                  <a:pt x="732587" y="838200"/>
                </a:cubicBezTo>
                <a:cubicBezTo>
                  <a:pt x="736644" y="834143"/>
                  <a:pt x="744858" y="836815"/>
                  <a:pt x="748915" y="832758"/>
                </a:cubicBezTo>
                <a:cubicBezTo>
                  <a:pt x="782545" y="799128"/>
                  <a:pt x="737836" y="818308"/>
                  <a:pt x="776130" y="805543"/>
                </a:cubicBezTo>
                <a:lnTo>
                  <a:pt x="825115" y="756558"/>
                </a:lnTo>
                <a:lnTo>
                  <a:pt x="857772" y="723900"/>
                </a:lnTo>
                <a:cubicBezTo>
                  <a:pt x="867337" y="695206"/>
                  <a:pt x="856893" y="718423"/>
                  <a:pt x="879544" y="691243"/>
                </a:cubicBezTo>
                <a:cubicBezTo>
                  <a:pt x="917441" y="645768"/>
                  <a:pt x="859045" y="706302"/>
                  <a:pt x="906758" y="658586"/>
                </a:cubicBezTo>
                <a:cubicBezTo>
                  <a:pt x="917069" y="627654"/>
                  <a:pt x="908145" y="646313"/>
                  <a:pt x="944858" y="609600"/>
                </a:cubicBezTo>
                <a:cubicBezTo>
                  <a:pt x="965809" y="588649"/>
                  <a:pt x="954786" y="597540"/>
                  <a:pt x="977515" y="582386"/>
                </a:cubicBezTo>
                <a:cubicBezTo>
                  <a:pt x="992269" y="560256"/>
                  <a:pt x="990146" y="561128"/>
                  <a:pt x="1015615" y="538843"/>
                </a:cubicBezTo>
                <a:cubicBezTo>
                  <a:pt x="1020538" y="534535"/>
                  <a:pt x="1026501" y="531586"/>
                  <a:pt x="1031944" y="527958"/>
                </a:cubicBezTo>
                <a:cubicBezTo>
                  <a:pt x="1055639" y="492416"/>
                  <a:pt x="1038207" y="516251"/>
                  <a:pt x="1091815" y="462643"/>
                </a:cubicBezTo>
                <a:lnTo>
                  <a:pt x="1124472" y="429986"/>
                </a:lnTo>
                <a:lnTo>
                  <a:pt x="1146244" y="408215"/>
                </a:lnTo>
                <a:lnTo>
                  <a:pt x="1162572" y="391886"/>
                </a:lnTo>
                <a:cubicBezTo>
                  <a:pt x="1164386" y="386443"/>
                  <a:pt x="1164833" y="380332"/>
                  <a:pt x="1168015" y="375558"/>
                </a:cubicBezTo>
                <a:cubicBezTo>
                  <a:pt x="1176397" y="362986"/>
                  <a:pt x="1188624" y="356376"/>
                  <a:pt x="1200672" y="348343"/>
                </a:cubicBezTo>
                <a:cubicBezTo>
                  <a:pt x="1212348" y="313318"/>
                  <a:pt x="1196962" y="351360"/>
                  <a:pt x="1222444" y="315686"/>
                </a:cubicBezTo>
                <a:cubicBezTo>
                  <a:pt x="1227160" y="309084"/>
                  <a:pt x="1230134" y="301373"/>
                  <a:pt x="1233330" y="293915"/>
                </a:cubicBezTo>
                <a:cubicBezTo>
                  <a:pt x="1235590" y="288642"/>
                  <a:pt x="1235590" y="282360"/>
                  <a:pt x="1238772" y="277586"/>
                </a:cubicBezTo>
                <a:cubicBezTo>
                  <a:pt x="1243042" y="271181"/>
                  <a:pt x="1249658" y="266701"/>
                  <a:pt x="1255101" y="261258"/>
                </a:cubicBezTo>
                <a:cubicBezTo>
                  <a:pt x="1260544" y="248558"/>
                  <a:pt x="1266299" y="235987"/>
                  <a:pt x="1271430" y="223158"/>
                </a:cubicBezTo>
                <a:cubicBezTo>
                  <a:pt x="1280557" y="200339"/>
                  <a:pt x="1274718" y="198099"/>
                  <a:pt x="1298644" y="174172"/>
                </a:cubicBezTo>
                <a:cubicBezTo>
                  <a:pt x="1304087" y="168729"/>
                  <a:pt x="1309059" y="162771"/>
                  <a:pt x="1314972" y="157843"/>
                </a:cubicBezTo>
                <a:cubicBezTo>
                  <a:pt x="1319997" y="153655"/>
                  <a:pt x="1326412" y="151304"/>
                  <a:pt x="1331301" y="146958"/>
                </a:cubicBezTo>
                <a:cubicBezTo>
                  <a:pt x="1342807" y="136730"/>
                  <a:pt x="1353072" y="125186"/>
                  <a:pt x="1363958" y="114300"/>
                </a:cubicBezTo>
                <a:lnTo>
                  <a:pt x="1396615" y="81643"/>
                </a:lnTo>
                <a:cubicBezTo>
                  <a:pt x="1400244" y="76200"/>
                  <a:pt x="1402393" y="69401"/>
                  <a:pt x="1407501" y="65315"/>
                </a:cubicBezTo>
                <a:cubicBezTo>
                  <a:pt x="1411981" y="61731"/>
                  <a:pt x="1418387" y="61686"/>
                  <a:pt x="1423830" y="59872"/>
                </a:cubicBezTo>
                <a:cubicBezTo>
                  <a:pt x="1429273" y="54429"/>
                  <a:pt x="1435888" y="49948"/>
                  <a:pt x="1440158" y="43543"/>
                </a:cubicBezTo>
                <a:cubicBezTo>
                  <a:pt x="1443340" y="38769"/>
                  <a:pt x="1441544" y="31272"/>
                  <a:pt x="1445601" y="27215"/>
                </a:cubicBezTo>
                <a:cubicBezTo>
                  <a:pt x="1449658" y="23158"/>
                  <a:pt x="1456487" y="23586"/>
                  <a:pt x="1461930" y="21772"/>
                </a:cubicBezTo>
                <a:cubicBezTo>
                  <a:pt x="1467373" y="18143"/>
                  <a:pt x="1472407" y="13811"/>
                  <a:pt x="1478258" y="10886"/>
                </a:cubicBezTo>
                <a:cubicBezTo>
                  <a:pt x="1486065" y="6982"/>
                  <a:pt x="1509384" y="1744"/>
                  <a:pt x="1516358" y="0"/>
                </a:cubicBezTo>
                <a:cubicBezTo>
                  <a:pt x="1543467" y="4518"/>
                  <a:pt x="1573435" y="8124"/>
                  <a:pt x="1598001" y="21772"/>
                </a:cubicBezTo>
                <a:cubicBezTo>
                  <a:pt x="1605931" y="26177"/>
                  <a:pt x="1611896" y="33599"/>
                  <a:pt x="1619772" y="38100"/>
                </a:cubicBezTo>
                <a:cubicBezTo>
                  <a:pt x="1624754" y="40947"/>
                  <a:pt x="1630729" y="41528"/>
                  <a:pt x="1636101" y="43543"/>
                </a:cubicBezTo>
                <a:cubicBezTo>
                  <a:pt x="1645249" y="46974"/>
                  <a:pt x="1653837" y="52059"/>
                  <a:pt x="1663315" y="54429"/>
                </a:cubicBezTo>
                <a:cubicBezTo>
                  <a:pt x="1675761" y="57541"/>
                  <a:pt x="1688735" y="57921"/>
                  <a:pt x="1701415" y="59872"/>
                </a:cubicBezTo>
                <a:cubicBezTo>
                  <a:pt x="1712322" y="61550"/>
                  <a:pt x="1723186" y="63501"/>
                  <a:pt x="1734072" y="65315"/>
                </a:cubicBezTo>
                <a:cubicBezTo>
                  <a:pt x="1771198" y="83876"/>
                  <a:pt x="1746445" y="74637"/>
                  <a:pt x="1804830" y="81643"/>
                </a:cubicBezTo>
                <a:lnTo>
                  <a:pt x="1891915" y="92529"/>
                </a:lnTo>
                <a:cubicBezTo>
                  <a:pt x="1898342" y="118236"/>
                  <a:pt x="1903708" y="71664"/>
                  <a:pt x="1908244" y="87086"/>
                </a:cubicBezTo>
                <a:close/>
              </a:path>
            </a:pathLst>
          </a:cu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tr-TR" sz="3600" b="1">
              <a:latin typeface="Arial" panose="020B0604020202020204" pitchFamily="34" charset="0"/>
            </a:endParaRPr>
          </a:p>
        </p:txBody>
      </p:sp>
    </p:spTree>
    <p:extLst>
      <p:ext uri="{BB962C8B-B14F-4D97-AF65-F5344CB8AC3E}">
        <p14:creationId xmlns:p14="http://schemas.microsoft.com/office/powerpoint/2010/main" val="118310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798368" y="1501919"/>
            <a:ext cx="10706100" cy="4352925"/>
          </a:xfrm>
          <a:prstGeom prst="rect">
            <a:avLst/>
          </a:prstGeom>
        </p:spPr>
      </p:pic>
      <p:sp>
        <p:nvSpPr>
          <p:cNvPr id="3" name="Metin kutusu 2"/>
          <p:cNvSpPr txBox="1"/>
          <p:nvPr/>
        </p:nvSpPr>
        <p:spPr>
          <a:xfrm>
            <a:off x="2059709" y="267854"/>
            <a:ext cx="8405092" cy="830997"/>
          </a:xfrm>
          <a:prstGeom prst="rect">
            <a:avLst/>
          </a:prstGeom>
          <a:noFill/>
        </p:spPr>
        <p:txBody>
          <a:bodyPr wrap="square" rtlCol="0">
            <a:spAutoFit/>
          </a:bodyPr>
          <a:lstStyle/>
          <a:p>
            <a:pPr algn="ctr"/>
            <a:r>
              <a:rPr lang="en-US" sz="2400" b="1" dirty="0">
                <a:latin typeface="Comic Sans MS" panose="030F0702030302020204" pitchFamily="66" charset="0"/>
              </a:rPr>
              <a:t>NPN and PNP bipolar transistor structure circuit diagram</a:t>
            </a:r>
            <a:endParaRPr lang="tr-TR" sz="2400" b="1" dirty="0">
              <a:latin typeface="Comic Sans MS" panose="030F0702030302020204" pitchFamily="66" charset="0"/>
            </a:endParaRPr>
          </a:p>
        </p:txBody>
      </p:sp>
    </p:spTree>
    <p:extLst>
      <p:ext uri="{BB962C8B-B14F-4D97-AF65-F5344CB8AC3E}">
        <p14:creationId xmlns:p14="http://schemas.microsoft.com/office/powerpoint/2010/main" val="2148967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127" y="138423"/>
            <a:ext cx="7213600" cy="523220"/>
          </a:xfrm>
          <a:prstGeom prst="rect">
            <a:avLst/>
          </a:prstGeom>
          <a:noFill/>
        </p:spPr>
        <p:txBody>
          <a:bodyPr wrap="square" rtlCol="0">
            <a:spAutoFit/>
          </a:bodyPr>
          <a:lstStyle/>
          <a:p>
            <a:r>
              <a:rPr lang="tr-TR" sz="2800" b="1" dirty="0">
                <a:latin typeface="Comic Sans MS" panose="030F0702030302020204" pitchFamily="66" charset="0"/>
              </a:rPr>
              <a:t>Transistor </a:t>
            </a:r>
            <a:r>
              <a:rPr lang="tr-TR" sz="2800" b="1" dirty="0" err="1">
                <a:latin typeface="Comic Sans MS" panose="030F0702030302020204" pitchFamily="66" charset="0"/>
              </a:rPr>
              <a:t>Working</a:t>
            </a:r>
            <a:r>
              <a:rPr lang="tr-TR" sz="2800" b="1" dirty="0">
                <a:latin typeface="Comic Sans MS" panose="030F0702030302020204" pitchFamily="66" charset="0"/>
              </a:rPr>
              <a:t> in </a:t>
            </a:r>
            <a:r>
              <a:rPr lang="tr-TR" sz="2800" b="1" dirty="0" err="1">
                <a:latin typeface="Comic Sans MS" panose="030F0702030302020204" pitchFamily="66" charset="0"/>
              </a:rPr>
              <a:t>Cutoff</a:t>
            </a:r>
            <a:endParaRPr lang="tr-TR" sz="2800" b="1" dirty="0">
              <a:latin typeface="Comic Sans MS" panose="030F0702030302020204" pitchFamily="66"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5486400" y="1718973"/>
                <a:ext cx="6456218" cy="35086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smtClean="0">
                    <a:latin typeface="Comic Sans MS" panose="030F0702030302020204" pitchFamily="66" charset="0"/>
                  </a:rPr>
                  <a:t>In both junctions, it is </a:t>
                </a:r>
                <a:r>
                  <a:rPr lang="en-US" sz="2400" dirty="0">
                    <a:latin typeface="Comic Sans MS" panose="030F0702030302020204" pitchFamily="66" charset="0"/>
                  </a:rPr>
                  <a:t>reverse </a:t>
                </a:r>
                <a:r>
                  <a:rPr lang="tr-TR" sz="2400" dirty="0" smtClean="0">
                    <a:latin typeface="Comic Sans MS" panose="030F0702030302020204" pitchFamily="66" charset="0"/>
                  </a:rPr>
                  <a:t>b</a:t>
                </a:r>
                <a14:m>
                  <m:oMath xmlns:m="http://schemas.openxmlformats.org/officeDocument/2006/math">
                    <m:r>
                      <m:rPr>
                        <m:sty m:val="p"/>
                      </m:rPr>
                      <a:rPr lang="tr-TR" sz="2400" b="0" i="0" smtClean="0">
                        <a:latin typeface="Cambria Math" panose="02040503050406030204" pitchFamily="18" charset="0"/>
                      </a:rPr>
                      <m:t>iased</m:t>
                    </m:r>
                  </m:oMath>
                </a14:m>
                <a:endParaRPr lang="tr-TR" sz="2400" b="0" i="0" dirty="0" smtClean="0">
                  <a:latin typeface="Comic Sans MS" panose="030F0702030302020204" pitchFamily="66" charset="0"/>
                </a:endParaRPr>
              </a:p>
              <a:p>
                <a:pPr marL="285750" indent="-285750">
                  <a:lnSpc>
                    <a:spcPct val="150000"/>
                  </a:lnSpc>
                  <a:buFont typeface="Arial" panose="020B0604020202020204" pitchFamily="34" charset="0"/>
                  <a:buChar char="•"/>
                </a:pPr>
                <a14:m>
                  <m:oMath xmlns:m="http://schemas.openxmlformats.org/officeDocument/2006/math">
                    <m:sSub>
                      <m:sSubPr>
                        <m:ctrlPr>
                          <a:rPr lang="tr-TR" sz="2800" i="1" smtClean="0">
                            <a:latin typeface="Cambria Math" panose="02040503050406030204" pitchFamily="18" charset="0"/>
                          </a:rPr>
                        </m:ctrlPr>
                      </m:sSubPr>
                      <m:e>
                        <m:r>
                          <a:rPr lang="tr-TR" sz="2800" b="0" i="1" smtClean="0">
                            <a:latin typeface="Cambria Math" panose="02040503050406030204" pitchFamily="18" charset="0"/>
                          </a:rPr>
                          <m:t>𝑉</m:t>
                        </m:r>
                      </m:e>
                      <m:sub>
                        <m:r>
                          <a:rPr lang="tr-TR" sz="2800" b="0" i="1" smtClean="0">
                            <a:latin typeface="Cambria Math" panose="02040503050406030204" pitchFamily="18" charset="0"/>
                          </a:rPr>
                          <m:t>𝐵𝐸</m:t>
                        </m:r>
                      </m:sub>
                    </m:sSub>
                    <m:r>
                      <a:rPr lang="tr-TR" sz="2800" i="1" smtClean="0">
                        <a:latin typeface="Cambria Math" panose="02040503050406030204" pitchFamily="18" charset="0"/>
                        <a:ea typeface="Cambria Math" panose="02040503050406030204" pitchFamily="18" charset="0"/>
                      </a:rPr>
                      <m:t>&lt;</m:t>
                    </m:r>
                    <m:sSup>
                      <m:sSupPr>
                        <m:ctrlPr>
                          <a:rPr lang="tr-TR" sz="2800" b="0" i="1" smtClean="0">
                            <a:latin typeface="Cambria Math" panose="02040503050406030204" pitchFamily="18" charset="0"/>
                            <a:ea typeface="Cambria Math" panose="02040503050406030204" pitchFamily="18" charset="0"/>
                          </a:rPr>
                        </m:ctrlPr>
                      </m:sSupPr>
                      <m:e>
                        <m:r>
                          <a:rPr lang="tr-TR" sz="2800" b="0" i="1" smtClean="0">
                            <a:latin typeface="Cambria Math" panose="02040503050406030204" pitchFamily="18" charset="0"/>
                            <a:ea typeface="Cambria Math" panose="02040503050406030204" pitchFamily="18" charset="0"/>
                          </a:rPr>
                          <m:t>0</m:t>
                        </m:r>
                      </m:e>
                      <m:sup>
                        <m:r>
                          <a:rPr lang="tr-TR" sz="2800" b="0" i="1" smtClean="0">
                            <a:latin typeface="Cambria Math" panose="02040503050406030204" pitchFamily="18" charset="0"/>
                            <a:ea typeface="Cambria Math" panose="02040503050406030204" pitchFamily="18" charset="0"/>
                          </a:rPr>
                          <m:t>′</m:t>
                        </m:r>
                      </m:sup>
                    </m:sSup>
                    <m:r>
                      <a:rPr lang="tr-TR" sz="2800" b="0" i="1" smtClean="0">
                        <a:latin typeface="Cambria Math" panose="02040503050406030204" pitchFamily="18" charset="0"/>
                        <a:ea typeface="Cambria Math" panose="02040503050406030204" pitchFamily="18" charset="0"/>
                      </a:rPr>
                      <m:t>𝑑𝚤𝑟</m:t>
                    </m:r>
                    <m:r>
                      <a:rPr lang="tr-TR" sz="2800" b="0" i="1" smtClean="0">
                        <a:latin typeface="Cambria Math" panose="02040503050406030204" pitchFamily="18" charset="0"/>
                        <a:ea typeface="Cambria Math" panose="02040503050406030204" pitchFamily="18" charset="0"/>
                      </a:rPr>
                      <m:t>. </m:t>
                    </m:r>
                  </m:oMath>
                </a14:m>
                <a:endParaRPr lang="tr-TR" sz="28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tr-TR"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2800" i="1">
                            <a:solidFill>
                              <a:prstClr val="black"/>
                            </a:solidFill>
                            <a:latin typeface="Cambria Math" panose="02040503050406030204" pitchFamily="18" charset="0"/>
                          </a:rPr>
                        </m:ctrlPr>
                      </m:sSubPr>
                      <m:e>
                        <m:r>
                          <a:rPr lang="tr-TR" sz="2800" i="1">
                            <a:solidFill>
                              <a:prstClr val="black"/>
                            </a:solidFill>
                            <a:latin typeface="Cambria Math" panose="02040503050406030204" pitchFamily="18" charset="0"/>
                          </a:rPr>
                          <m:t>𝑉</m:t>
                        </m:r>
                      </m:e>
                      <m:sub>
                        <m:r>
                          <a:rPr lang="tr-TR" sz="2800" b="0" i="1" smtClean="0">
                            <a:solidFill>
                              <a:prstClr val="black"/>
                            </a:solidFill>
                            <a:latin typeface="Cambria Math" panose="02040503050406030204" pitchFamily="18" charset="0"/>
                          </a:rPr>
                          <m:t>𝐶</m:t>
                        </m:r>
                        <m:r>
                          <a:rPr lang="tr-TR" sz="2800" i="1">
                            <a:solidFill>
                              <a:prstClr val="black"/>
                            </a:solidFill>
                            <a:latin typeface="Cambria Math" panose="02040503050406030204" pitchFamily="18" charset="0"/>
                          </a:rPr>
                          <m:t>𝐸</m:t>
                        </m:r>
                      </m:sub>
                    </m:sSub>
                  </m:oMath>
                </a14:m>
                <a:r>
                  <a:rPr lang="tr-TR" sz="2800" i="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&lt;</a:t>
                </a:r>
                <a14:m>
                  <m:oMath xmlns:m="http://schemas.openxmlformats.org/officeDocument/2006/math">
                    <m:sSup>
                      <m:sSupPr>
                        <m:ctrlPr>
                          <a:rPr lang="tr-TR" sz="2800" i="1">
                            <a:solidFill>
                              <a:prstClr val="black"/>
                            </a:solidFill>
                            <a:latin typeface="Cambria Math" panose="02040503050406030204" pitchFamily="18" charset="0"/>
                            <a:ea typeface="Cambria Math" panose="02040503050406030204" pitchFamily="18" charset="0"/>
                          </a:rPr>
                        </m:ctrlPr>
                      </m:sSupPr>
                      <m:e>
                        <m:r>
                          <a:rPr lang="tr-TR" sz="2800" b="0" i="1" smtClean="0">
                            <a:solidFill>
                              <a:prstClr val="black"/>
                            </a:solidFill>
                            <a:latin typeface="Cambria Math" panose="02040503050406030204" pitchFamily="18" charset="0"/>
                            <a:ea typeface="Cambria Math" panose="02040503050406030204" pitchFamily="18" charset="0"/>
                          </a:rPr>
                          <m:t> </m:t>
                        </m:r>
                        <m:r>
                          <a:rPr lang="tr-TR" sz="2800" i="1">
                            <a:solidFill>
                              <a:prstClr val="black"/>
                            </a:solidFill>
                            <a:latin typeface="Cambria Math" panose="02040503050406030204" pitchFamily="18" charset="0"/>
                            <a:ea typeface="Cambria Math" panose="02040503050406030204" pitchFamily="18" charset="0"/>
                          </a:rPr>
                          <m:t>0</m:t>
                        </m:r>
                      </m:e>
                      <m:sup>
                        <m:r>
                          <a:rPr lang="tr-TR" sz="2800" i="1">
                            <a:solidFill>
                              <a:prstClr val="black"/>
                            </a:solidFill>
                            <a:latin typeface="Cambria Math" panose="02040503050406030204" pitchFamily="18" charset="0"/>
                            <a:ea typeface="Cambria Math" panose="02040503050406030204" pitchFamily="18" charset="0"/>
                          </a:rPr>
                          <m:t>′</m:t>
                        </m:r>
                      </m:sup>
                    </m:sSup>
                    <m:r>
                      <a:rPr lang="tr-TR" sz="2800" i="1">
                        <a:solidFill>
                          <a:prstClr val="black"/>
                        </a:solidFill>
                        <a:latin typeface="Cambria Math" panose="02040503050406030204" pitchFamily="18" charset="0"/>
                        <a:ea typeface="Cambria Math" panose="02040503050406030204" pitchFamily="18" charset="0"/>
                      </a:rPr>
                      <m:t>𝑑𝚤𝑟</m:t>
                    </m:r>
                    <m:r>
                      <a:rPr lang="tr-TR" sz="2800" i="1">
                        <a:solidFill>
                          <a:prstClr val="black"/>
                        </a:solidFill>
                        <a:latin typeface="Cambria Math" panose="02040503050406030204" pitchFamily="18" charset="0"/>
                        <a:ea typeface="Cambria Math" panose="02040503050406030204" pitchFamily="18" charset="0"/>
                      </a:rPr>
                      <m:t>. </m:t>
                    </m:r>
                  </m:oMath>
                </a14:m>
                <a:endParaRPr lang="tr-TR" sz="28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US" sz="2400" dirty="0">
                    <a:latin typeface="Comic Sans MS" panose="030F0702030302020204" pitchFamily="66" charset="0"/>
                  </a:rPr>
                  <a:t>The transistor is in the cut and the current does not flow</a:t>
                </a:r>
                <a:r>
                  <a:rPr lang="tr-TR" sz="28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a:t>
                </a:r>
                <a:endParaRPr lang="tr-TR" sz="28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endParaRPr lang="tr-TR" dirty="0"/>
              </a:p>
            </p:txBody>
          </p:sp>
        </mc:Choice>
        <mc:Fallback xmlns="">
          <p:sp>
            <p:nvSpPr>
              <p:cNvPr id="7" name="TextBox 6"/>
              <p:cNvSpPr txBox="1">
                <a:spLocks noRot="1" noChangeAspect="1" noMove="1" noResize="1" noEditPoints="1" noAdjustHandles="1" noChangeArrowheads="1" noChangeShapeType="1" noTextEdit="1"/>
              </p:cNvSpPr>
              <p:nvPr/>
            </p:nvSpPr>
            <p:spPr>
              <a:xfrm>
                <a:off x="5486400" y="1718973"/>
                <a:ext cx="6456218" cy="3508653"/>
              </a:xfrm>
              <a:prstGeom prst="rect">
                <a:avLst/>
              </a:prstGeom>
              <a:blipFill>
                <a:blip r:embed="rId2"/>
                <a:stretch>
                  <a:fillRect l="-1700"/>
                </a:stretch>
              </a:blipFill>
            </p:spPr>
            <p:txBody>
              <a:bodyPr/>
              <a:lstStyle/>
              <a:p>
                <a:r>
                  <a:rPr lang="tr-TR">
                    <a:noFill/>
                  </a:rPr>
                  <a:t> </a:t>
                </a:r>
              </a:p>
            </p:txBody>
          </p:sp>
        </mc:Fallback>
      </mc:AlternateContent>
      <p:pic>
        <p:nvPicPr>
          <p:cNvPr id="9" name="Picture 8"/>
          <p:cNvPicPr>
            <a:picLocks noChangeAspect="1"/>
          </p:cNvPicPr>
          <p:nvPr/>
        </p:nvPicPr>
        <p:blipFill>
          <a:blip r:embed="rId3"/>
          <a:stretch>
            <a:fillRect/>
          </a:stretch>
        </p:blipFill>
        <p:spPr>
          <a:xfrm>
            <a:off x="723138" y="1718973"/>
            <a:ext cx="4351782" cy="2809646"/>
          </a:xfrm>
          <a:prstGeom prst="rect">
            <a:avLst/>
          </a:prstGeom>
        </p:spPr>
      </p:pic>
    </p:spTree>
    <p:extLst>
      <p:ext uri="{BB962C8B-B14F-4D97-AF65-F5344CB8AC3E}">
        <p14:creationId xmlns:p14="http://schemas.microsoft.com/office/powerpoint/2010/main" val="1646040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126" y="138423"/>
            <a:ext cx="7684655" cy="369332"/>
          </a:xfrm>
          <a:prstGeom prst="rect">
            <a:avLst/>
          </a:prstGeom>
          <a:noFill/>
        </p:spPr>
        <p:txBody>
          <a:bodyPr wrap="square" rtlCol="0">
            <a:spAutoFit/>
          </a:bodyPr>
          <a:lstStyle/>
          <a:p>
            <a:r>
              <a:rPr lang="tr-TR" dirty="0">
                <a:latin typeface="Comic Sans MS" panose="030F0702030302020204" pitchFamily="66" charset="0"/>
              </a:rPr>
              <a:t>Transistor </a:t>
            </a:r>
            <a:r>
              <a:rPr lang="tr-TR" dirty="0" err="1">
                <a:latin typeface="Comic Sans MS" panose="030F0702030302020204" pitchFamily="66" charset="0"/>
              </a:rPr>
              <a:t>Saturation</a:t>
            </a:r>
            <a:r>
              <a:rPr lang="tr-TR" dirty="0">
                <a:latin typeface="Comic Sans MS" panose="030F0702030302020204" pitchFamily="66" charset="0"/>
              </a:rPr>
              <a:t> </a:t>
            </a:r>
            <a:r>
              <a:rPr lang="tr-TR" dirty="0" err="1">
                <a:latin typeface="Comic Sans MS" panose="030F0702030302020204" pitchFamily="66" charset="0"/>
              </a:rPr>
              <a:t>Operation</a:t>
            </a:r>
            <a:endParaRPr lang="tr-TR" sz="2800" b="1" dirty="0">
              <a:latin typeface="Comic Sans MS" panose="030F0702030302020204" pitchFamily="66"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47073" y="1519937"/>
            <a:ext cx="4047090" cy="322755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668981" y="1082320"/>
                <a:ext cx="7213600" cy="305064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Both junctions are </a:t>
                </a:r>
                <a:r>
                  <a:rPr lang="tr-TR" sz="2800" dirty="0" err="1"/>
                  <a:t>forward</a:t>
                </a:r>
                <a:r>
                  <a:rPr lang="tr-TR" sz="2800" dirty="0"/>
                  <a:t> </a:t>
                </a:r>
                <a:r>
                  <a:rPr lang="tr-TR" sz="2800" dirty="0" err="1"/>
                  <a:t>biased</a:t>
                </a:r>
                <a:endParaRPr lang="tr-TR" sz="2800" dirty="0"/>
              </a:p>
              <a:p>
                <a:pPr marL="285750" indent="-285750">
                  <a:lnSpc>
                    <a:spcPct val="150000"/>
                  </a:lnSpc>
                  <a:buFont typeface="Arial" panose="020B0604020202020204" pitchFamily="34" charset="0"/>
                  <a:buChar char="•"/>
                </a:pPr>
                <a14:m>
                  <m:oMath xmlns:m="http://schemas.openxmlformats.org/officeDocument/2006/math">
                    <m:sSub>
                      <m:sSubPr>
                        <m:ctrlPr>
                          <a:rPr lang="tr-TR" sz="2800" i="1" smtClean="0">
                            <a:latin typeface="Cambria Math" panose="02040503050406030204" pitchFamily="18" charset="0"/>
                          </a:rPr>
                        </m:ctrlPr>
                      </m:sSubPr>
                      <m:e>
                        <m:r>
                          <a:rPr lang="tr-TR" sz="2800" b="0" i="1" smtClean="0">
                            <a:latin typeface="Cambria Math" panose="02040503050406030204" pitchFamily="18" charset="0"/>
                          </a:rPr>
                          <m:t>𝑉</m:t>
                        </m:r>
                      </m:e>
                      <m:sub>
                        <m:r>
                          <a:rPr lang="tr-TR" sz="2800" b="0" i="1" smtClean="0">
                            <a:latin typeface="Cambria Math" panose="02040503050406030204" pitchFamily="18" charset="0"/>
                          </a:rPr>
                          <m:t>𝐵𝐸</m:t>
                        </m:r>
                      </m:sub>
                    </m:sSub>
                    <m:sSup>
                      <m:sSupPr>
                        <m:ctrlPr>
                          <a:rPr lang="tr-TR" sz="2800" b="0" i="1" smtClean="0">
                            <a:latin typeface="Cambria Math" panose="02040503050406030204" pitchFamily="18" charset="0"/>
                            <a:ea typeface="Cambria Math" panose="02040503050406030204" pitchFamily="18" charset="0"/>
                          </a:rPr>
                        </m:ctrlPr>
                      </m:sSupPr>
                      <m:e>
                        <m:r>
                          <a:rPr lang="tr-TR" sz="2800" b="0" i="1" smtClean="0">
                            <a:latin typeface="Cambria Math" panose="02040503050406030204" pitchFamily="18" charset="0"/>
                            <a:ea typeface="Cambria Math" panose="02040503050406030204" pitchFamily="18" charset="0"/>
                          </a:rPr>
                          <m:t>&gt;0</m:t>
                        </m:r>
                      </m:e>
                      <m:sup>
                        <m:r>
                          <a:rPr lang="tr-TR" sz="2800" b="0" i="1" smtClean="0">
                            <a:latin typeface="Cambria Math" panose="02040503050406030204" pitchFamily="18" charset="0"/>
                            <a:ea typeface="Cambria Math" panose="02040503050406030204" pitchFamily="18" charset="0"/>
                          </a:rPr>
                          <m:t>′</m:t>
                        </m:r>
                      </m:sup>
                    </m:sSup>
                    <m:r>
                      <a:rPr lang="tr-TR" sz="2800" b="0" i="1" smtClean="0">
                        <a:latin typeface="Cambria Math" panose="02040503050406030204" pitchFamily="18" charset="0"/>
                        <a:ea typeface="Cambria Math" panose="02040503050406030204" pitchFamily="18" charset="0"/>
                      </a:rPr>
                      <m:t>𝑑𝚤𝑟</m:t>
                    </m:r>
                    <m:r>
                      <a:rPr lang="tr-TR" sz="2800" b="0" i="1" smtClean="0">
                        <a:latin typeface="Cambria Math" panose="02040503050406030204" pitchFamily="18" charset="0"/>
                        <a:ea typeface="Cambria Math" panose="02040503050406030204" pitchFamily="18" charset="0"/>
                      </a:rPr>
                      <m:t>. </m:t>
                    </m:r>
                  </m:oMath>
                </a14:m>
                <a:endParaRPr lang="tr-TR" sz="28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tr-TR"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tr-TR" sz="2800" i="1">
                            <a:latin typeface="Cambria Math" panose="02040503050406030204" pitchFamily="18" charset="0"/>
                          </a:rPr>
                        </m:ctrlPr>
                      </m:sSubPr>
                      <m:e>
                        <m:r>
                          <a:rPr lang="tr-TR" sz="2800" i="1">
                            <a:latin typeface="Cambria Math" panose="02040503050406030204" pitchFamily="18" charset="0"/>
                          </a:rPr>
                          <m:t>𝑉</m:t>
                        </m:r>
                      </m:e>
                      <m:sub>
                        <m:r>
                          <a:rPr lang="tr-TR" sz="2800" b="0" i="1" smtClean="0">
                            <a:latin typeface="Cambria Math" panose="02040503050406030204" pitchFamily="18" charset="0"/>
                          </a:rPr>
                          <m:t>𝐶</m:t>
                        </m:r>
                        <m:r>
                          <a:rPr lang="tr-TR" sz="2800" i="1">
                            <a:latin typeface="Cambria Math" panose="02040503050406030204" pitchFamily="18" charset="0"/>
                          </a:rPr>
                          <m:t>𝐸</m:t>
                        </m:r>
                      </m:sub>
                    </m:sSub>
                    <m:sSup>
                      <m:sSupPr>
                        <m:ctrlPr>
                          <a:rPr lang="tr-TR" sz="2800" i="1">
                            <a:latin typeface="Cambria Math" panose="02040503050406030204" pitchFamily="18" charset="0"/>
                            <a:ea typeface="Cambria Math" panose="02040503050406030204" pitchFamily="18" charset="0"/>
                          </a:rPr>
                        </m:ctrlPr>
                      </m:sSupPr>
                      <m:e>
                        <m:r>
                          <a:rPr lang="tr-TR" sz="2800" i="1">
                            <a:latin typeface="Cambria Math" panose="02040503050406030204" pitchFamily="18" charset="0"/>
                            <a:ea typeface="Cambria Math" panose="02040503050406030204" pitchFamily="18" charset="0"/>
                          </a:rPr>
                          <m:t>&gt;0</m:t>
                        </m:r>
                      </m:e>
                      <m:sup>
                        <m:r>
                          <a:rPr lang="tr-TR" sz="2800" i="1">
                            <a:latin typeface="Cambria Math" panose="02040503050406030204" pitchFamily="18" charset="0"/>
                            <a:ea typeface="Cambria Math" panose="02040503050406030204" pitchFamily="18" charset="0"/>
                          </a:rPr>
                          <m:t>′</m:t>
                        </m:r>
                      </m:sup>
                    </m:sSup>
                    <m:r>
                      <a:rPr lang="tr-TR" sz="2800" i="1">
                        <a:latin typeface="Cambria Math" panose="02040503050406030204" pitchFamily="18" charset="0"/>
                        <a:ea typeface="Cambria Math" panose="02040503050406030204" pitchFamily="18" charset="0"/>
                      </a:rPr>
                      <m:t>𝑑𝚤𝑟</m:t>
                    </m:r>
                    <m:r>
                      <a:rPr lang="tr-TR" sz="2800" b="0" i="1" smtClean="0">
                        <a:latin typeface="Cambria Math" panose="02040503050406030204" pitchFamily="18" charset="0"/>
                        <a:ea typeface="Cambria Math" panose="02040503050406030204" pitchFamily="18" charset="0"/>
                      </a:rPr>
                      <m:t> </m:t>
                    </m:r>
                    <m:r>
                      <a:rPr lang="tr-TR" sz="2800" b="0" i="1" smtClean="0">
                        <a:latin typeface="Cambria Math" panose="02040503050406030204" pitchFamily="18" charset="0"/>
                        <a:ea typeface="Cambria Math" panose="02040503050406030204" pitchFamily="18" charset="0"/>
                      </a:rPr>
                      <m:t>𝑣𝑒</m:t>
                    </m:r>
                    <m:r>
                      <a:rPr lang="tr-TR" sz="2800" b="0" i="1" smtClean="0">
                        <a:latin typeface="Cambria Math" panose="02040503050406030204" pitchFamily="18" charset="0"/>
                        <a:ea typeface="Cambria Math" panose="02040503050406030204" pitchFamily="18" charset="0"/>
                      </a:rPr>
                      <m:t> </m:t>
                    </m:r>
                    <m:sSub>
                      <m:sSubPr>
                        <m:ctrlPr>
                          <a:rPr lang="tr-TR" sz="2800" i="1" smtClean="0">
                            <a:solidFill>
                              <a:srgbClr val="FF0000"/>
                            </a:solidFill>
                            <a:latin typeface="Cambria Math" panose="02040503050406030204" pitchFamily="18" charset="0"/>
                          </a:rPr>
                        </m:ctrlPr>
                      </m:sSubPr>
                      <m:e>
                        <m:r>
                          <a:rPr lang="tr-TR" sz="2800" i="1">
                            <a:solidFill>
                              <a:srgbClr val="FF0000"/>
                            </a:solidFill>
                            <a:latin typeface="Cambria Math" panose="02040503050406030204" pitchFamily="18" charset="0"/>
                          </a:rPr>
                          <m:t>𝑉</m:t>
                        </m:r>
                      </m:e>
                      <m:sub>
                        <m:r>
                          <a:rPr lang="tr-TR" sz="2800" b="0" i="1" smtClean="0">
                            <a:solidFill>
                              <a:srgbClr val="FF0000"/>
                            </a:solidFill>
                            <a:latin typeface="Cambria Math" panose="02040503050406030204" pitchFamily="18" charset="0"/>
                          </a:rPr>
                          <m:t>𝐵</m:t>
                        </m:r>
                        <m:r>
                          <a:rPr lang="tr-TR" sz="2800" i="1">
                            <a:solidFill>
                              <a:srgbClr val="FF0000"/>
                            </a:solidFill>
                            <a:latin typeface="Cambria Math" panose="02040503050406030204" pitchFamily="18" charset="0"/>
                          </a:rPr>
                          <m:t>𝐸</m:t>
                        </m:r>
                      </m:sub>
                    </m:sSub>
                    <m:sSup>
                      <m:sSupPr>
                        <m:ctrlPr>
                          <a:rPr lang="tr-TR" sz="2800" i="1">
                            <a:solidFill>
                              <a:srgbClr val="FF0000"/>
                            </a:solidFill>
                            <a:latin typeface="Cambria Math" panose="02040503050406030204" pitchFamily="18" charset="0"/>
                            <a:ea typeface="Cambria Math" panose="02040503050406030204" pitchFamily="18" charset="0"/>
                          </a:rPr>
                        </m:ctrlPr>
                      </m:sSupPr>
                      <m:e>
                        <m:r>
                          <a:rPr lang="tr-TR" sz="2800" i="1">
                            <a:solidFill>
                              <a:srgbClr val="FF0000"/>
                            </a:solidFill>
                            <a:latin typeface="Cambria Math" panose="02040503050406030204" pitchFamily="18" charset="0"/>
                            <a:ea typeface="Cambria Math" panose="02040503050406030204" pitchFamily="18" charset="0"/>
                          </a:rPr>
                          <m:t>&gt;</m:t>
                        </m:r>
                        <m:sSub>
                          <m:sSubPr>
                            <m:ctrlPr>
                              <a:rPr lang="tr-TR" sz="2800" i="1">
                                <a:solidFill>
                                  <a:srgbClr val="FF0000"/>
                                </a:solidFill>
                                <a:latin typeface="Cambria Math" panose="02040503050406030204" pitchFamily="18" charset="0"/>
                              </a:rPr>
                            </m:ctrlPr>
                          </m:sSubPr>
                          <m:e>
                            <m:r>
                              <a:rPr lang="tr-TR" sz="2800" i="1">
                                <a:solidFill>
                                  <a:srgbClr val="FF0000"/>
                                </a:solidFill>
                                <a:latin typeface="Cambria Math" panose="02040503050406030204" pitchFamily="18" charset="0"/>
                              </a:rPr>
                              <m:t>𝑉</m:t>
                            </m:r>
                          </m:e>
                          <m:sub>
                            <m:r>
                              <a:rPr lang="tr-TR" sz="2800" i="1">
                                <a:solidFill>
                                  <a:srgbClr val="FF0000"/>
                                </a:solidFill>
                                <a:latin typeface="Cambria Math" panose="02040503050406030204" pitchFamily="18" charset="0"/>
                              </a:rPr>
                              <m:t>𝐶𝐸</m:t>
                            </m:r>
                          </m:sub>
                        </m:sSub>
                      </m:e>
                      <m:sup/>
                    </m:sSup>
                  </m:oMath>
                </a14:m>
                <a:endParaRPr lang="tr-TR" sz="2800" dirty="0">
                  <a:latin typeface="Times New Roman" panose="02020603050405020304" pitchFamily="18" charset="0"/>
                  <a:ea typeface="Cambria Math" panose="020405030504060302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tr-TR" sz="2800" dirty="0" err="1"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Transistör</a:t>
                </a:r>
                <a:r>
                  <a:rPr lang="tr-TR" sz="28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tr-TR" sz="2800" dirty="0" err="1"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operates</a:t>
                </a:r>
                <a:r>
                  <a:rPr lang="tr-TR" sz="28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in </a:t>
                </a:r>
                <a:r>
                  <a:rPr lang="tr-TR" sz="2800" dirty="0" err="1"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saturation</a:t>
                </a:r>
                <a:r>
                  <a:rPr lang="tr-TR" sz="2800" dirty="0"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r>
                  <a:rPr lang="tr-TR" sz="2800" dirty="0" err="1" smtClean="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mode</a:t>
                </a:r>
                <a:endParaRPr lang="tr-TR" sz="28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endParaRPr lang="tr-TR" dirty="0"/>
              </a:p>
            </p:txBody>
          </p:sp>
        </mc:Choice>
        <mc:Fallback xmlns="">
          <p:sp>
            <p:nvSpPr>
              <p:cNvPr id="6" name="TextBox 5"/>
              <p:cNvSpPr txBox="1">
                <a:spLocks noRot="1" noChangeAspect="1" noMove="1" noResize="1" noEditPoints="1" noAdjustHandles="1" noChangeArrowheads="1" noChangeShapeType="1" noTextEdit="1"/>
              </p:cNvSpPr>
              <p:nvPr/>
            </p:nvSpPr>
            <p:spPr>
              <a:xfrm>
                <a:off x="4668981" y="1082320"/>
                <a:ext cx="7213600" cy="3050643"/>
              </a:xfrm>
              <a:prstGeom prst="rect">
                <a:avLst/>
              </a:prstGeom>
              <a:blipFill>
                <a:blip r:embed="rId3"/>
                <a:stretch>
                  <a:fillRect l="-1522"/>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03054" y="5033819"/>
                <a:ext cx="8003402" cy="523220"/>
              </a:xfrm>
              <a:prstGeom prst="rect">
                <a:avLst/>
              </a:prstGeom>
              <a:noFill/>
            </p:spPr>
            <p:txBody>
              <a:bodyPr wrap="square" rtlCol="0">
                <a:spAutoFit/>
              </a:bodyPr>
              <a:lstStyle/>
              <a:p>
                <a14:m>
                  <m:oMath xmlns:m="http://schemas.openxmlformats.org/officeDocument/2006/math">
                    <m:sSub>
                      <m:sSubPr>
                        <m:ctrlPr>
                          <a:rPr lang="tr-TR" sz="2800" i="1">
                            <a:latin typeface="Cambria Math" panose="02040503050406030204" pitchFamily="18" charset="0"/>
                          </a:rPr>
                        </m:ctrlPr>
                      </m:sSubPr>
                      <m:e>
                        <m:r>
                          <a:rPr lang="tr-TR" sz="2800" i="1">
                            <a:latin typeface="Cambria Math" panose="02040503050406030204" pitchFamily="18" charset="0"/>
                          </a:rPr>
                          <m:t>𝑉</m:t>
                        </m:r>
                      </m:e>
                      <m:sub>
                        <m:r>
                          <a:rPr lang="tr-TR" sz="2800" i="1">
                            <a:latin typeface="Cambria Math" panose="02040503050406030204" pitchFamily="18" charset="0"/>
                          </a:rPr>
                          <m:t>𝐵𝐸</m:t>
                        </m:r>
                      </m:sub>
                    </m:sSub>
                  </m:oMath>
                </a14:m>
                <a:r>
                  <a:rPr lang="tr-TR" sz="2800" dirty="0" smtClean="0">
                    <a:latin typeface="Times New Roman" panose="02020603050405020304" pitchFamily="18" charset="0"/>
                    <a:cs typeface="Times New Roman" panose="02020603050405020304" pitchFamily="18" charset="0"/>
                  </a:rPr>
                  <a:t>=</a:t>
                </a:r>
                <a14:m>
                  <m:oMath xmlns:m="http://schemas.openxmlformats.org/officeDocument/2006/math">
                    <m:sSub>
                      <m:sSubPr>
                        <m:ctrlPr>
                          <a:rPr lang="tr-TR" sz="2800" i="1">
                            <a:latin typeface="Cambria Math" panose="02040503050406030204" pitchFamily="18" charset="0"/>
                          </a:rPr>
                        </m:ctrlPr>
                      </m:sSubPr>
                      <m:e>
                        <m:r>
                          <a:rPr lang="tr-TR" sz="2800" i="1">
                            <a:latin typeface="Cambria Math" panose="02040503050406030204" pitchFamily="18" charset="0"/>
                          </a:rPr>
                          <m:t>𝑉</m:t>
                        </m:r>
                      </m:e>
                      <m:sub>
                        <m:r>
                          <a:rPr lang="tr-TR" sz="2800" i="1">
                            <a:latin typeface="Cambria Math" panose="02040503050406030204" pitchFamily="18" charset="0"/>
                          </a:rPr>
                          <m:t>𝐶𝐸</m:t>
                        </m:r>
                      </m:sub>
                    </m:sSub>
                  </m:oMath>
                </a14:m>
                <a:r>
                  <a:rPr lang="tr-TR" sz="2800" dirty="0" smtClean="0">
                    <a:latin typeface="Times New Roman" panose="02020603050405020304" pitchFamily="18" charset="0"/>
                    <a:cs typeface="Times New Roman" panose="02020603050405020304" pitchFamily="18" charset="0"/>
                  </a:rPr>
                  <a:t>  is </a:t>
                </a:r>
                <a:r>
                  <a:rPr lang="tr-TR" sz="2800" dirty="0" err="1" smtClean="0">
                    <a:latin typeface="Times New Roman" panose="02020603050405020304" pitchFamily="18" charset="0"/>
                    <a:cs typeface="Times New Roman" panose="02020603050405020304" pitchFamily="18" charset="0"/>
                  </a:rPr>
                  <a:t>baundary</a:t>
                </a:r>
                <a:r>
                  <a:rPr lang="tr-TR" sz="2800" dirty="0" smtClean="0">
                    <a:latin typeface="Times New Roman" panose="02020603050405020304" pitchFamily="18" charset="0"/>
                    <a:cs typeface="Times New Roman" panose="02020603050405020304" pitchFamily="18" charset="0"/>
                  </a:rPr>
                  <a:t> </a:t>
                </a:r>
                <a:r>
                  <a:rPr lang="tr-TR" sz="2800" dirty="0" err="1" smtClean="0">
                    <a:latin typeface="Times New Roman" panose="02020603050405020304" pitchFamily="18" charset="0"/>
                    <a:cs typeface="Times New Roman" panose="02020603050405020304" pitchFamily="18" charset="0"/>
                  </a:rPr>
                  <a:t>condition</a:t>
                </a:r>
                <a:endParaRPr lang="tr-TR" sz="2800" b="1" u="sng"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03054" y="5033819"/>
                <a:ext cx="8003402" cy="523220"/>
              </a:xfrm>
              <a:prstGeom prst="rect">
                <a:avLst/>
              </a:prstGeom>
              <a:blipFill>
                <a:blip r:embed="rId4"/>
                <a:stretch>
                  <a:fillRect t="-12791" b="-31395"/>
                </a:stretch>
              </a:blipFill>
            </p:spPr>
            <p:txBody>
              <a:bodyPr/>
              <a:lstStyle/>
              <a:p>
                <a:r>
                  <a:rPr lang="tr-TR">
                    <a:noFill/>
                  </a:rPr>
                  <a:t> </a:t>
                </a:r>
              </a:p>
            </p:txBody>
          </p:sp>
        </mc:Fallback>
      </mc:AlternateContent>
      <p:sp>
        <p:nvSpPr>
          <p:cNvPr id="10" name="Rectangle 9"/>
          <p:cNvSpPr/>
          <p:nvPr/>
        </p:nvSpPr>
        <p:spPr>
          <a:xfrm>
            <a:off x="7525974" y="2391311"/>
            <a:ext cx="1956816" cy="758952"/>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p:cNvSpPr/>
          <p:nvPr/>
        </p:nvSpPr>
        <p:spPr>
          <a:xfrm>
            <a:off x="2295144" y="4915953"/>
            <a:ext cx="1606296" cy="758952"/>
          </a:xfrm>
          <a:prstGeom prst="rect">
            <a:avLst/>
          </a:prstGeom>
          <a:noFill/>
          <a:ln w="635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13880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35200" y="314036"/>
            <a:ext cx="5532582" cy="461665"/>
          </a:xfrm>
          <a:prstGeom prst="rect">
            <a:avLst/>
          </a:prstGeom>
          <a:noFill/>
        </p:spPr>
        <p:txBody>
          <a:bodyPr wrap="square" rtlCol="0">
            <a:spAutoFit/>
          </a:bodyPr>
          <a:lstStyle/>
          <a:p>
            <a:r>
              <a:rPr lang="en-US" sz="2400" b="1" dirty="0" smtClean="0">
                <a:latin typeface="Comic Sans MS" panose="030F0702030302020204" pitchFamily="66" charset="0"/>
              </a:rPr>
              <a:t>DC</a:t>
            </a:r>
            <a:r>
              <a:rPr lang="tr-TR" sz="2400" b="1" dirty="0" smtClean="0">
                <a:latin typeface="Comic Sans MS" panose="030F0702030302020204" pitchFamily="66" charset="0"/>
              </a:rPr>
              <a:t> </a:t>
            </a:r>
            <a:r>
              <a:rPr lang="tr-TR" sz="2400" b="1" dirty="0" err="1" smtClean="0">
                <a:latin typeface="Comic Sans MS" panose="030F0702030302020204" pitchFamily="66" charset="0"/>
              </a:rPr>
              <a:t>bias</a:t>
            </a:r>
            <a:r>
              <a:rPr lang="tr-TR" sz="2400" b="1" dirty="0" smtClean="0">
                <a:latin typeface="Comic Sans MS" panose="030F0702030302020204" pitchFamily="66" charset="0"/>
              </a:rPr>
              <a:t> </a:t>
            </a:r>
            <a:r>
              <a:rPr lang="en-US" sz="2400" b="1" dirty="0" smtClean="0">
                <a:latin typeface="Comic Sans MS" panose="030F0702030302020204" pitchFamily="66" charset="0"/>
              </a:rPr>
              <a:t>circuits </a:t>
            </a:r>
            <a:r>
              <a:rPr lang="en-US" sz="2400" b="1" dirty="0">
                <a:latin typeface="Comic Sans MS" panose="030F0702030302020204" pitchFamily="66" charset="0"/>
              </a:rPr>
              <a:t>for BJT</a:t>
            </a:r>
            <a:endParaRPr lang="tr-TR" sz="2400" b="1" dirty="0">
              <a:latin typeface="Comic Sans MS" panose="030F0702030302020204" pitchFamily="66" charset="0"/>
              <a:cs typeface="Times New Roman" panose="02020603050405020304" pitchFamily="18" charset="0"/>
            </a:endParaRPr>
          </a:p>
        </p:txBody>
      </p:sp>
      <p:sp>
        <p:nvSpPr>
          <p:cNvPr id="7" name="TextBox 6"/>
          <p:cNvSpPr txBox="1"/>
          <p:nvPr/>
        </p:nvSpPr>
        <p:spPr>
          <a:xfrm>
            <a:off x="1394691" y="1376218"/>
            <a:ext cx="9264073" cy="3046988"/>
          </a:xfrm>
          <a:prstGeom prst="rect">
            <a:avLst/>
          </a:prstGeom>
          <a:noFill/>
        </p:spPr>
        <p:txBody>
          <a:bodyPr wrap="square" rtlCol="0">
            <a:spAutoFit/>
          </a:bodyPr>
          <a:lstStyle/>
          <a:p>
            <a:pPr marL="342900" lvl="0" indent="-342900" fontAlgn="base">
              <a:spcBef>
                <a:spcPct val="20000"/>
              </a:spcBef>
              <a:spcAft>
                <a:spcPct val="0"/>
              </a:spcAft>
              <a:buFontTx/>
              <a:buChar char="•"/>
            </a:pPr>
            <a:r>
              <a:rPr lang="en-US" sz="2400" b="1" dirty="0">
                <a:latin typeface="Comic Sans MS" panose="030F0702030302020204" pitchFamily="66" charset="0"/>
              </a:rPr>
              <a:t>Identification and analysis of the operation of various </a:t>
            </a:r>
            <a:r>
              <a:rPr lang="tr-TR" sz="2400" b="1" dirty="0" err="1" smtClean="0">
                <a:latin typeface="Comic Sans MS" panose="030F0702030302020204" pitchFamily="66" charset="0"/>
              </a:rPr>
              <a:t>biaising</a:t>
            </a:r>
            <a:r>
              <a:rPr lang="en-US" sz="2400" b="1" dirty="0" smtClean="0">
                <a:latin typeface="Comic Sans MS" panose="030F0702030302020204" pitchFamily="66" charset="0"/>
              </a:rPr>
              <a:t> </a:t>
            </a:r>
            <a:r>
              <a:rPr lang="en-US" sz="2400" b="1" dirty="0">
                <a:latin typeface="Comic Sans MS" panose="030F0702030302020204" pitchFamily="66" charset="0"/>
              </a:rPr>
              <a:t>circuits</a:t>
            </a:r>
            <a:r>
              <a:rPr lang="en-US" sz="2400" b="1" dirty="0" smtClean="0">
                <a:latin typeface="Comic Sans MS" panose="030F0702030302020204" pitchFamily="66" charset="0"/>
              </a:rPr>
              <a:t>:</a:t>
            </a:r>
            <a:endParaRPr lang="tr-TR" sz="2400" b="1" dirty="0" smtClean="0">
              <a:latin typeface="Comic Sans MS" panose="030F0702030302020204" pitchFamily="66" charset="0"/>
            </a:endParaRPr>
          </a:p>
          <a:p>
            <a:pPr marL="342900" lvl="0" indent="-342900" fontAlgn="base">
              <a:spcBef>
                <a:spcPct val="20000"/>
              </a:spcBef>
              <a:spcAft>
                <a:spcPct val="0"/>
              </a:spcAft>
              <a:buFontTx/>
              <a:buChar char="•"/>
            </a:pPr>
            <a:r>
              <a:rPr lang="tr-TR" sz="2400" b="1" dirty="0">
                <a:latin typeface="Comic Sans MS" panose="030F0702030302020204" pitchFamily="66" charset="0"/>
              </a:rPr>
              <a:t>Base </a:t>
            </a:r>
            <a:r>
              <a:rPr lang="tr-TR" sz="2400" b="1" dirty="0" err="1" smtClean="0">
                <a:latin typeface="Comic Sans MS" panose="030F0702030302020204" pitchFamily="66" charset="0"/>
              </a:rPr>
              <a:t>bias</a:t>
            </a:r>
            <a:r>
              <a:rPr lang="tr-TR" sz="2400" b="1" dirty="0" smtClean="0">
                <a:latin typeface="Comic Sans MS" panose="030F0702030302020204" pitchFamily="66" charset="0"/>
              </a:rPr>
              <a:t> </a:t>
            </a:r>
            <a:r>
              <a:rPr lang="tr-TR" sz="2400" b="1" dirty="0" err="1" smtClean="0">
                <a:latin typeface="Comic Sans MS" panose="030F0702030302020204" pitchFamily="66" charset="0"/>
              </a:rPr>
              <a:t>circuits</a:t>
            </a:r>
            <a:endParaRPr lang="tr-TR" sz="2400" b="1" dirty="0" smtClean="0">
              <a:latin typeface="Comic Sans MS" panose="030F0702030302020204" pitchFamily="66" charset="0"/>
            </a:endParaRPr>
          </a:p>
          <a:p>
            <a:pPr marL="342900" lvl="0" indent="-342900" fontAlgn="base">
              <a:spcBef>
                <a:spcPct val="20000"/>
              </a:spcBef>
              <a:spcAft>
                <a:spcPct val="0"/>
              </a:spcAft>
              <a:buFontTx/>
              <a:buChar char="•"/>
            </a:pPr>
            <a:r>
              <a:rPr lang="tr-TR" sz="2400" b="1" dirty="0" err="1" smtClean="0">
                <a:latin typeface="Comic Sans MS" panose="030F0702030302020204" pitchFamily="66" charset="0"/>
              </a:rPr>
              <a:t>Bias</a:t>
            </a:r>
            <a:r>
              <a:rPr lang="en-US" sz="2400" b="1" dirty="0" smtClean="0">
                <a:latin typeface="Comic Sans MS" panose="030F0702030302020204" pitchFamily="66" charset="0"/>
              </a:rPr>
              <a:t> </a:t>
            </a:r>
            <a:r>
              <a:rPr lang="en-US" sz="2400" b="1" dirty="0">
                <a:latin typeface="Comic Sans MS" panose="030F0702030302020204" pitchFamily="66" charset="0"/>
              </a:rPr>
              <a:t>circuits with voltage </a:t>
            </a:r>
            <a:r>
              <a:rPr lang="en-US" sz="2400" b="1" dirty="0" smtClean="0">
                <a:latin typeface="Comic Sans MS" panose="030F0702030302020204" pitchFamily="66" charset="0"/>
              </a:rPr>
              <a:t>divider</a:t>
            </a:r>
            <a:endParaRPr lang="tr-TR" sz="2400" b="1" dirty="0">
              <a:latin typeface="Comic Sans MS" panose="030F0702030302020204" pitchFamily="66" charset="0"/>
            </a:endParaRPr>
          </a:p>
          <a:p>
            <a:pPr marL="342900" lvl="0" indent="-342900" fontAlgn="base">
              <a:spcBef>
                <a:spcPct val="20000"/>
              </a:spcBef>
              <a:spcAft>
                <a:spcPct val="0"/>
              </a:spcAft>
              <a:buFontTx/>
              <a:buChar char="•"/>
            </a:pPr>
            <a:r>
              <a:rPr lang="tr-TR" sz="2400" b="1" dirty="0" err="1" smtClean="0">
                <a:latin typeface="Comic Sans MS" panose="030F0702030302020204" pitchFamily="66" charset="0"/>
              </a:rPr>
              <a:t>Emitter</a:t>
            </a:r>
            <a:r>
              <a:rPr lang="tr-TR" sz="2400" b="1" dirty="0" smtClean="0">
                <a:latin typeface="Comic Sans MS" panose="030F0702030302020204" pitchFamily="66" charset="0"/>
              </a:rPr>
              <a:t> </a:t>
            </a:r>
            <a:r>
              <a:rPr lang="tr-TR" sz="2400" b="1" dirty="0" err="1" smtClean="0">
                <a:latin typeface="Comic Sans MS" panose="030F0702030302020204" pitchFamily="66" charset="0"/>
              </a:rPr>
              <a:t>bias</a:t>
            </a:r>
            <a:r>
              <a:rPr lang="tr-TR" sz="2400" b="1" dirty="0" smtClean="0">
                <a:latin typeface="Comic Sans MS" panose="030F0702030302020204" pitchFamily="66" charset="0"/>
              </a:rPr>
              <a:t> </a:t>
            </a:r>
            <a:r>
              <a:rPr lang="tr-TR" sz="2400" b="1" dirty="0" err="1" smtClean="0">
                <a:latin typeface="Comic Sans MS" panose="030F0702030302020204" pitchFamily="66" charset="0"/>
              </a:rPr>
              <a:t>circuits</a:t>
            </a:r>
            <a:endParaRPr lang="tr-TR" sz="2400" b="1" dirty="0">
              <a:latin typeface="Comic Sans MS" panose="030F0702030302020204" pitchFamily="66" charset="0"/>
            </a:endParaRPr>
          </a:p>
          <a:p>
            <a:pPr marL="342900" lvl="0" indent="-342900" fontAlgn="base">
              <a:spcBef>
                <a:spcPct val="20000"/>
              </a:spcBef>
              <a:spcAft>
                <a:spcPct val="0"/>
              </a:spcAft>
              <a:buFontTx/>
              <a:buChar char="•"/>
            </a:pPr>
            <a:r>
              <a:rPr lang="tr-TR" sz="2400" b="1" dirty="0" err="1" smtClean="0">
                <a:latin typeface="Comic Sans MS" panose="030F0702030302020204" pitchFamily="66" charset="0"/>
              </a:rPr>
              <a:t>Bias</a:t>
            </a:r>
            <a:r>
              <a:rPr lang="tr-TR" sz="2400" b="1" dirty="0" smtClean="0">
                <a:latin typeface="Comic Sans MS" panose="030F0702030302020204" pitchFamily="66" charset="0"/>
              </a:rPr>
              <a:t>  </a:t>
            </a:r>
            <a:r>
              <a:rPr lang="tr-TR" sz="2400" b="1" dirty="0" err="1" smtClean="0">
                <a:latin typeface="Comic Sans MS" panose="030F0702030302020204" pitchFamily="66" charset="0"/>
              </a:rPr>
              <a:t>circuits</a:t>
            </a:r>
            <a:r>
              <a:rPr lang="tr-TR" sz="2400" b="1" dirty="0" smtClean="0">
                <a:latin typeface="Comic Sans MS" panose="030F0702030302020204" pitchFamily="66" charset="0"/>
              </a:rPr>
              <a:t> </a:t>
            </a:r>
            <a:r>
              <a:rPr lang="tr-TR" sz="2400" b="1" dirty="0" err="1" smtClean="0">
                <a:latin typeface="Comic Sans MS" panose="030F0702030302020204" pitchFamily="66" charset="0"/>
              </a:rPr>
              <a:t>with</a:t>
            </a:r>
            <a:r>
              <a:rPr lang="tr-TR" sz="2400" b="1" dirty="0" smtClean="0">
                <a:latin typeface="Comic Sans MS" panose="030F0702030302020204" pitchFamily="66" charset="0"/>
              </a:rPr>
              <a:t> </a:t>
            </a:r>
            <a:r>
              <a:rPr lang="tr-TR" sz="2400" b="1" dirty="0" err="1" smtClean="0">
                <a:latin typeface="Comic Sans MS" panose="030F0702030302020204" pitchFamily="66" charset="0"/>
              </a:rPr>
              <a:t>Collector</a:t>
            </a:r>
            <a:r>
              <a:rPr lang="tr-TR" sz="2400" b="1" dirty="0" smtClean="0">
                <a:latin typeface="Comic Sans MS" panose="030F0702030302020204" pitchFamily="66" charset="0"/>
              </a:rPr>
              <a:t> </a:t>
            </a:r>
            <a:r>
              <a:rPr lang="tr-TR" sz="2400" b="1" dirty="0" err="1" smtClean="0">
                <a:latin typeface="Comic Sans MS" panose="030F0702030302020204" pitchFamily="66" charset="0"/>
              </a:rPr>
              <a:t>feedback</a:t>
            </a:r>
            <a:endParaRPr lang="tr-TR" sz="2400" b="1" dirty="0">
              <a:latin typeface="Comic Sans MS" panose="030F0702030302020204" pitchFamily="66" charset="0"/>
            </a:endParaRPr>
          </a:p>
          <a:p>
            <a:pPr marL="342900" lvl="0" indent="-342900" fontAlgn="base">
              <a:spcBef>
                <a:spcPct val="20000"/>
              </a:spcBef>
              <a:spcAft>
                <a:spcPct val="0"/>
              </a:spcAft>
              <a:buFontTx/>
              <a:buChar char="•"/>
            </a:pPr>
            <a:r>
              <a:rPr lang="tr-TR" sz="2400" b="1" dirty="0" err="1" smtClean="0">
                <a:latin typeface="Comic Sans MS" panose="030F0702030302020204" pitchFamily="66" charset="0"/>
              </a:rPr>
              <a:t>Bias</a:t>
            </a:r>
            <a:r>
              <a:rPr lang="tr-TR" sz="2400" b="1" dirty="0" smtClean="0">
                <a:latin typeface="Comic Sans MS" panose="030F0702030302020204" pitchFamily="66" charset="0"/>
              </a:rPr>
              <a:t>  </a:t>
            </a:r>
            <a:r>
              <a:rPr lang="tr-TR" sz="2400" b="1" dirty="0" err="1" smtClean="0">
                <a:latin typeface="Comic Sans MS" panose="030F0702030302020204" pitchFamily="66" charset="0"/>
              </a:rPr>
              <a:t>circuits</a:t>
            </a:r>
            <a:r>
              <a:rPr lang="tr-TR" sz="2400" b="1" dirty="0" smtClean="0">
                <a:latin typeface="Comic Sans MS" panose="030F0702030302020204" pitchFamily="66" charset="0"/>
              </a:rPr>
              <a:t> </a:t>
            </a:r>
            <a:r>
              <a:rPr lang="tr-TR" sz="2400" b="1" dirty="0" err="1" smtClean="0">
                <a:latin typeface="Comic Sans MS" panose="030F0702030302020204" pitchFamily="66" charset="0"/>
              </a:rPr>
              <a:t>with</a:t>
            </a:r>
            <a:r>
              <a:rPr lang="tr-TR" sz="2400" b="1" dirty="0" smtClean="0">
                <a:latin typeface="Comic Sans MS" panose="030F0702030302020204" pitchFamily="66" charset="0"/>
              </a:rPr>
              <a:t> </a:t>
            </a:r>
            <a:r>
              <a:rPr lang="tr-TR" sz="2400" b="1" dirty="0" err="1" smtClean="0">
                <a:latin typeface="Comic Sans MS" panose="030F0702030302020204" pitchFamily="66" charset="0"/>
              </a:rPr>
              <a:t>emitter</a:t>
            </a:r>
            <a:r>
              <a:rPr lang="tr-TR" sz="2400" b="1" dirty="0" smtClean="0">
                <a:latin typeface="Comic Sans MS" panose="030F0702030302020204" pitchFamily="66" charset="0"/>
              </a:rPr>
              <a:t> </a:t>
            </a:r>
            <a:r>
              <a:rPr lang="tr-TR" sz="2400" b="1" dirty="0" err="1">
                <a:latin typeface="Comic Sans MS" panose="030F0702030302020204" pitchFamily="66" charset="0"/>
              </a:rPr>
              <a:t>feedback</a:t>
            </a:r>
            <a:r>
              <a:rPr lang="tr-TR" sz="2400" b="1" dirty="0">
                <a:latin typeface="Comic Sans MS" panose="030F0702030302020204" pitchFamily="66" charset="0"/>
              </a:rPr>
              <a:t> </a:t>
            </a:r>
            <a:endParaRPr lang="th-TH" altLang="en-US" sz="2400" b="1" kern="0" dirty="0">
              <a:solidFill>
                <a:srgbClr val="000000"/>
              </a:solidFill>
              <a:latin typeface="Comic Sans MS" panose="030F0702030302020204" pitchFamily="66" charset="0"/>
              <a:cs typeface="Angsana New"/>
            </a:endParaRPr>
          </a:p>
        </p:txBody>
      </p:sp>
    </p:spTree>
    <p:extLst>
      <p:ext uri="{BB962C8B-B14F-4D97-AF65-F5344CB8AC3E}">
        <p14:creationId xmlns:p14="http://schemas.microsoft.com/office/powerpoint/2010/main" val="3477553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356" y="1467138"/>
            <a:ext cx="9686925" cy="3905250"/>
          </a:xfrm>
          <a:prstGeom prst="rect">
            <a:avLst/>
          </a:prstGeom>
        </p:spPr>
      </p:pic>
      <p:sp>
        <p:nvSpPr>
          <p:cNvPr id="3" name="TextBox 2"/>
          <p:cNvSpPr txBox="1"/>
          <p:nvPr/>
        </p:nvSpPr>
        <p:spPr>
          <a:xfrm>
            <a:off x="2272145" y="498763"/>
            <a:ext cx="5532582" cy="523220"/>
          </a:xfrm>
          <a:prstGeom prst="rect">
            <a:avLst/>
          </a:prstGeom>
          <a:noFill/>
        </p:spPr>
        <p:txBody>
          <a:bodyPr wrap="square" rtlCol="0">
            <a:spAutoFit/>
          </a:bodyPr>
          <a:lstStyle/>
          <a:p>
            <a:r>
              <a:rPr lang="en-US" sz="2800" b="1" dirty="0">
                <a:latin typeface="Comic Sans MS" panose="030F0702030302020204" pitchFamily="66" charset="0"/>
              </a:rPr>
              <a:t>DC </a:t>
            </a:r>
            <a:r>
              <a:rPr lang="tr-TR" sz="2800" b="1" dirty="0" err="1" smtClean="0">
                <a:latin typeface="Comic Sans MS" panose="030F0702030302020204" pitchFamily="66" charset="0"/>
              </a:rPr>
              <a:t>Bias</a:t>
            </a:r>
            <a:r>
              <a:rPr lang="en-US" sz="2800" b="1" dirty="0" smtClean="0">
                <a:latin typeface="Comic Sans MS" panose="030F0702030302020204" pitchFamily="66" charset="0"/>
              </a:rPr>
              <a:t> </a:t>
            </a:r>
            <a:r>
              <a:rPr lang="en-US" sz="2800" b="1" dirty="0">
                <a:latin typeface="Comic Sans MS" panose="030F0702030302020204" pitchFamily="66" charset="0"/>
              </a:rPr>
              <a:t>circuits for BJT</a:t>
            </a:r>
            <a:endParaRPr lang="tr-TR" sz="2800" b="1"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2943401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9635" y="2047441"/>
            <a:ext cx="8829675" cy="4314825"/>
          </a:xfrm>
          <a:prstGeom prst="rect">
            <a:avLst/>
          </a:prstGeom>
        </p:spPr>
      </p:pic>
      <p:sp>
        <p:nvSpPr>
          <p:cNvPr id="5" name="Rectangle 2"/>
          <p:cNvSpPr>
            <a:spLocks noGrp="1" noChangeArrowheads="1"/>
          </p:cNvSpPr>
          <p:nvPr>
            <p:ph type="title"/>
          </p:nvPr>
        </p:nvSpPr>
        <p:spPr>
          <a:xfrm>
            <a:off x="457200" y="274637"/>
            <a:ext cx="6119091" cy="586433"/>
          </a:xfrm>
        </p:spPr>
        <p:txBody>
          <a:bodyPr>
            <a:normAutofit fontScale="90000"/>
          </a:bodyPr>
          <a:lstStyle/>
          <a:p>
            <a:pPr algn="l" eaLnBrk="1" hangingPunct="1"/>
            <a:r>
              <a:rPr lang="tr-TR" altLang="en-US" dirty="0" smtClean="0">
                <a:effectLst>
                  <a:outerShdw blurRad="38100" dist="38100" dir="2700000" algn="tl">
                    <a:srgbClr val="000000">
                      <a:alpha val="43137"/>
                    </a:srgbClr>
                  </a:outerShdw>
                </a:effectLst>
              </a:rPr>
              <a:t>BIAS CIRCUITS</a:t>
            </a:r>
            <a:endParaRPr lang="th-TH" altLang="en-US" dirty="0">
              <a:effectLst>
                <a:outerShdw blurRad="38100" dist="38100" dir="2700000" algn="tl">
                  <a:srgbClr val="000000">
                    <a:alpha val="43137"/>
                  </a:srgbClr>
                </a:outerShdw>
              </a:effectLst>
            </a:endParaRPr>
          </a:p>
        </p:txBody>
      </p:sp>
      <p:sp>
        <p:nvSpPr>
          <p:cNvPr id="6" name="Rectangle 5"/>
          <p:cNvSpPr/>
          <p:nvPr/>
        </p:nvSpPr>
        <p:spPr>
          <a:xfrm>
            <a:off x="630854" y="1082964"/>
            <a:ext cx="6676892" cy="523220"/>
          </a:xfrm>
          <a:prstGeom prst="rect">
            <a:avLst/>
          </a:prstGeom>
        </p:spPr>
        <p:txBody>
          <a:bodyPr wrap="none">
            <a:spAutoFit/>
          </a:bodyPr>
          <a:lstStyle/>
          <a:p>
            <a:r>
              <a:rPr lang="tr-TR"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1. </a:t>
            </a:r>
            <a:r>
              <a:rPr lang="en-US" altLang="en-US" sz="2800" kern="0" dirty="0" smtClean="0">
                <a:solidFill>
                  <a:srgbClr val="000000"/>
                </a:solidFill>
                <a:effectLst>
                  <a:outerShdw blurRad="38100" dist="38100" dir="2700000" algn="tl">
                    <a:srgbClr val="000000">
                      <a:alpha val="43137"/>
                    </a:srgbClr>
                  </a:outerShdw>
                </a:effectLst>
                <a:latin typeface="Comic Sans MS" panose="030F0702030302020204" pitchFamily="66" charset="0"/>
                <a:ea typeface="+mj-ea"/>
              </a:rPr>
              <a:t>(</a:t>
            </a:r>
            <a:r>
              <a:rPr lang="tr-TR" altLang="en-US" sz="2800" kern="0" dirty="0">
                <a:solidFill>
                  <a:srgbClr val="000000"/>
                </a:solidFill>
                <a:effectLst>
                  <a:outerShdw blurRad="38100" dist="38100" dir="2700000" algn="tl">
                    <a:srgbClr val="000000">
                      <a:alpha val="43137"/>
                    </a:srgbClr>
                  </a:outerShdw>
                </a:effectLst>
                <a:latin typeface="Comic Sans MS" panose="030F0702030302020204" pitchFamily="66" charset="0"/>
                <a:ea typeface="+mj-ea"/>
              </a:rPr>
              <a:t>sabit </a:t>
            </a:r>
            <a:r>
              <a:rPr lang="tr-TR" altLang="en-US" sz="2800" kern="0" dirty="0" err="1" smtClean="0">
                <a:solidFill>
                  <a:srgbClr val="000000"/>
                </a:solidFill>
                <a:effectLst>
                  <a:outerShdw blurRad="38100" dist="38100" dir="2700000" algn="tl">
                    <a:srgbClr val="000000">
                      <a:alpha val="43137"/>
                    </a:srgbClr>
                  </a:outerShdw>
                </a:effectLst>
                <a:latin typeface="Comic Sans MS" panose="030F0702030302020204" pitchFamily="66" charset="0"/>
                <a:ea typeface="+mj-ea"/>
              </a:rPr>
              <a:t>kutuplama</a:t>
            </a:r>
            <a:r>
              <a:rPr lang="tr-TR" altLang="en-US" sz="2800" kern="0" dirty="0" smtClean="0">
                <a:solidFill>
                  <a:srgbClr val="000000"/>
                </a:solidFill>
                <a:effectLst>
                  <a:outerShdw blurRad="38100" dist="38100" dir="2700000" algn="tl">
                    <a:srgbClr val="000000">
                      <a:alpha val="43137"/>
                    </a:srgbClr>
                  </a:outerShdw>
                </a:effectLst>
                <a:latin typeface="Comic Sans MS" panose="030F0702030302020204" pitchFamily="66" charset="0"/>
                <a:ea typeface="+mj-ea"/>
              </a:rPr>
              <a:t>), </a:t>
            </a:r>
            <a:r>
              <a:rPr lang="tr-TR" altLang="en-US" sz="2800" dirty="0" smtClean="0">
                <a:solidFill>
                  <a:srgbClr val="C00000"/>
                </a:solidFill>
                <a:effectLst>
                  <a:outerShdw blurRad="38100" dist="38100" dir="2700000" algn="tl">
                    <a:srgbClr val="000000">
                      <a:alpha val="43137"/>
                    </a:srgbClr>
                  </a:outerShdw>
                </a:effectLst>
              </a:rPr>
              <a:t>FİXED </a:t>
            </a:r>
            <a:r>
              <a:rPr lang="tr-TR" altLang="en-US" sz="2800" dirty="0">
                <a:solidFill>
                  <a:srgbClr val="C00000"/>
                </a:solidFill>
                <a:effectLst>
                  <a:outerShdw blurRad="38100" dist="38100" dir="2700000" algn="tl">
                    <a:srgbClr val="000000">
                      <a:alpha val="43137"/>
                    </a:srgbClr>
                  </a:outerShdw>
                </a:effectLst>
              </a:rPr>
              <a:t>BİAS CİRCUİT</a:t>
            </a:r>
            <a:r>
              <a:rPr lang="en-US" altLang="en-US" sz="2800" kern="0" dirty="0" smtClean="0">
                <a:solidFill>
                  <a:srgbClr val="000000"/>
                </a:solidFill>
                <a:effectLst>
                  <a:outerShdw blurRad="38100" dist="38100" dir="2700000" algn="tl">
                    <a:srgbClr val="000000">
                      <a:alpha val="43137"/>
                    </a:srgbClr>
                  </a:outerShdw>
                </a:effectLst>
                <a:latin typeface="Comic Sans MS" panose="030F0702030302020204" pitchFamily="66" charset="0"/>
                <a:ea typeface="+mj-ea"/>
              </a:rPr>
              <a:t>).</a:t>
            </a:r>
            <a:endParaRPr lang="en-US" dirty="0"/>
          </a:p>
        </p:txBody>
      </p:sp>
    </p:spTree>
    <p:extLst>
      <p:ext uri="{BB962C8B-B14F-4D97-AF65-F5344CB8AC3E}">
        <p14:creationId xmlns:p14="http://schemas.microsoft.com/office/powerpoint/2010/main" val="1545071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8250" y="371475"/>
            <a:ext cx="9715500" cy="6115050"/>
          </a:xfrm>
          <a:prstGeom prst="rect">
            <a:avLst/>
          </a:prstGeom>
        </p:spPr>
      </p:pic>
    </p:spTree>
    <p:extLst>
      <p:ext uri="{BB962C8B-B14F-4D97-AF65-F5344CB8AC3E}">
        <p14:creationId xmlns:p14="http://schemas.microsoft.com/office/powerpoint/2010/main" val="20139539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8712" y="283008"/>
            <a:ext cx="9934575" cy="6162675"/>
          </a:xfrm>
          <a:prstGeom prst="rect">
            <a:avLst/>
          </a:prstGeom>
        </p:spPr>
      </p:pic>
    </p:spTree>
    <p:extLst>
      <p:ext uri="{BB962C8B-B14F-4D97-AF65-F5344CB8AC3E}">
        <p14:creationId xmlns:p14="http://schemas.microsoft.com/office/powerpoint/2010/main" val="21801589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47837" y="533400"/>
            <a:ext cx="8696325" cy="5791200"/>
          </a:xfrm>
          <a:prstGeom prst="rect">
            <a:avLst/>
          </a:prstGeom>
        </p:spPr>
      </p:pic>
    </p:spTree>
    <p:extLst>
      <p:ext uri="{BB962C8B-B14F-4D97-AF65-F5344CB8AC3E}">
        <p14:creationId xmlns:p14="http://schemas.microsoft.com/office/powerpoint/2010/main" val="990684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900" y="128587"/>
            <a:ext cx="7696200" cy="6600825"/>
          </a:xfrm>
          <a:prstGeom prst="rect">
            <a:avLst/>
          </a:prstGeom>
        </p:spPr>
      </p:pic>
    </p:spTree>
    <p:extLst>
      <p:ext uri="{BB962C8B-B14F-4D97-AF65-F5344CB8AC3E}">
        <p14:creationId xmlns:p14="http://schemas.microsoft.com/office/powerpoint/2010/main" val="2885515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8" name="Object 7"/>
          <p:cNvGraphicFramePr>
            <a:graphicFrameLocks noChangeAspect="1"/>
          </p:cNvGraphicFramePr>
          <p:nvPr>
            <p:extLst/>
          </p:nvPr>
        </p:nvGraphicFramePr>
        <p:xfrm>
          <a:off x="2022476" y="1500336"/>
          <a:ext cx="4454525" cy="4953000"/>
        </p:xfrm>
        <a:graphic>
          <a:graphicData uri="http://schemas.openxmlformats.org/presentationml/2006/ole">
            <mc:AlternateContent xmlns:mc="http://schemas.openxmlformats.org/markup-compatibility/2006">
              <mc:Choice xmlns:v="urn:schemas-microsoft-com:vml" Requires="v">
                <p:oleObj spid="_x0000_s11394" name="Visio" r:id="rId3" imgW="1519733" imgH="1689202" progId="Visio.Drawing.6">
                  <p:embed/>
                </p:oleObj>
              </mc:Choice>
              <mc:Fallback>
                <p:oleObj name="Visio" r:id="rId3" imgW="1519733" imgH="1689202" progId="Visio.Drawing.6">
                  <p:embed/>
                  <p:pic>
                    <p:nvPicPr>
                      <p:cNvPr id="1126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6" y="1500336"/>
                        <a:ext cx="44545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9" name="Object 8"/>
          <p:cNvGraphicFramePr>
            <a:graphicFrameLocks noChangeAspect="1"/>
          </p:cNvGraphicFramePr>
          <p:nvPr>
            <p:extLst/>
          </p:nvPr>
        </p:nvGraphicFramePr>
        <p:xfrm>
          <a:off x="6629400" y="1899815"/>
          <a:ext cx="3276600" cy="1189038"/>
        </p:xfrm>
        <a:graphic>
          <a:graphicData uri="http://schemas.openxmlformats.org/presentationml/2006/ole">
            <mc:AlternateContent xmlns:mc="http://schemas.openxmlformats.org/markup-compatibility/2006">
              <mc:Choice xmlns:v="urn:schemas-microsoft-com:vml" Requires="v">
                <p:oleObj spid="_x0000_s11395" name="Equation" r:id="rId5" imgW="1816100" imgH="660400" progId="Equation.DSMT4">
                  <p:embed/>
                </p:oleObj>
              </mc:Choice>
              <mc:Fallback>
                <p:oleObj name="Equation" r:id="rId5" imgW="1816100" imgH="660400" progId="Equation.DSMT4">
                  <p:embed/>
                  <p:pic>
                    <p:nvPicPr>
                      <p:cNvPr id="1126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899815"/>
                        <a:ext cx="3276600" cy="11890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9"/>
          <p:cNvGraphicFramePr>
            <a:graphicFrameLocks noChangeAspect="1"/>
          </p:cNvGraphicFramePr>
          <p:nvPr>
            <p:extLst/>
          </p:nvPr>
        </p:nvGraphicFramePr>
        <p:xfrm>
          <a:off x="6629400" y="3395241"/>
          <a:ext cx="3429000" cy="809625"/>
        </p:xfrm>
        <a:graphic>
          <a:graphicData uri="http://schemas.openxmlformats.org/presentationml/2006/ole">
            <mc:AlternateContent xmlns:mc="http://schemas.openxmlformats.org/markup-compatibility/2006">
              <mc:Choice xmlns:v="urn:schemas-microsoft-com:vml" Requires="v">
                <p:oleObj spid="_x0000_s11396" name="Equation" r:id="rId7" imgW="1828800" imgH="431800" progId="Equation.DSMT4">
                  <p:embed/>
                </p:oleObj>
              </mc:Choice>
              <mc:Fallback>
                <p:oleObj name="Equation" r:id="rId7" imgW="1828800" imgH="431800" progId="Equation.DSMT4">
                  <p:embed/>
                  <p:pic>
                    <p:nvPicPr>
                      <p:cNvPr id="1127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3395241"/>
                        <a:ext cx="3429000" cy="8096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10"/>
          <p:cNvGraphicFramePr>
            <a:graphicFrameLocks noChangeAspect="1"/>
          </p:cNvGraphicFramePr>
          <p:nvPr>
            <p:extLst/>
          </p:nvPr>
        </p:nvGraphicFramePr>
        <p:xfrm>
          <a:off x="6629400" y="4566816"/>
          <a:ext cx="3352800" cy="1243013"/>
        </p:xfrm>
        <a:graphic>
          <a:graphicData uri="http://schemas.openxmlformats.org/presentationml/2006/ole">
            <mc:AlternateContent xmlns:mc="http://schemas.openxmlformats.org/markup-compatibility/2006">
              <mc:Choice xmlns:v="urn:schemas-microsoft-com:vml" Requires="v">
                <p:oleObj spid="_x0000_s11397" name="Equation" r:id="rId9" imgW="1816100" imgH="673100" progId="Equation.DSMT4">
                  <p:embed/>
                </p:oleObj>
              </mc:Choice>
              <mc:Fallback>
                <p:oleObj name="Equation" r:id="rId9" imgW="1816100" imgH="673100" progId="Equation.DSMT4">
                  <p:embed/>
                  <p:pic>
                    <p:nvPicPr>
                      <p:cNvPr id="11271"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29400" y="4566816"/>
                        <a:ext cx="3352800" cy="124301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 Box 7"/>
          <p:cNvSpPr txBox="1">
            <a:spLocks noChangeArrowheads="1"/>
          </p:cNvSpPr>
          <p:nvPr/>
        </p:nvSpPr>
        <p:spPr bwMode="auto">
          <a:xfrm>
            <a:off x="1385455" y="792450"/>
            <a:ext cx="9804997" cy="707886"/>
          </a:xfrm>
          <a:prstGeom prst="rect">
            <a:avLst/>
          </a:prstGeom>
          <a:noFill/>
          <a:ln>
            <a:noFill/>
          </a:ln>
          <a:effec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sz="2000" dirty="0">
                <a:latin typeface="Comic Sans MS" panose="030F0702030302020204" pitchFamily="66" charset="0"/>
              </a:rPr>
              <a:t>Draw the DC load line for the circuit in the figure and mark the working point (Q). Determine if the circuit is </a:t>
            </a:r>
            <a:r>
              <a:rPr lang="tr-TR" sz="2000" dirty="0" err="1" smtClean="0">
                <a:latin typeface="Comic Sans MS" panose="030F0702030302020204" pitchFamily="66" charset="0"/>
              </a:rPr>
              <a:t>biased</a:t>
            </a:r>
            <a:r>
              <a:rPr lang="en-US" sz="2000" dirty="0" smtClean="0">
                <a:latin typeface="Comic Sans MS" panose="030F0702030302020204" pitchFamily="66" charset="0"/>
              </a:rPr>
              <a:t> </a:t>
            </a:r>
            <a:r>
              <a:rPr lang="en-US" sz="2000" dirty="0">
                <a:latin typeface="Comic Sans MS" panose="030F0702030302020204" pitchFamily="66" charset="0"/>
              </a:rPr>
              <a:t>at the midpoint.</a:t>
            </a:r>
            <a:endParaRPr lang="th-TH" altLang="en-US" sz="2000" dirty="0">
              <a:solidFill>
                <a:srgbClr val="000000"/>
              </a:solidFill>
              <a:latin typeface="Comic Sans MS" panose="030F0702030302020204" pitchFamily="66" charset="0"/>
            </a:endParaRPr>
          </a:p>
        </p:txBody>
      </p:sp>
      <p:sp>
        <p:nvSpPr>
          <p:cNvPr id="10" name="Rectangle 2"/>
          <p:cNvSpPr>
            <a:spLocks noGrp="1" noChangeArrowheads="1"/>
          </p:cNvSpPr>
          <p:nvPr>
            <p:ph type="title"/>
          </p:nvPr>
        </p:nvSpPr>
        <p:spPr>
          <a:xfrm>
            <a:off x="1981200" y="274638"/>
            <a:ext cx="8229600" cy="411162"/>
          </a:xfrm>
        </p:spPr>
        <p:txBody>
          <a:bodyPr>
            <a:normAutofit fontScale="90000"/>
          </a:bodyPr>
          <a:lstStyle/>
          <a:p>
            <a:pPr algn="l" eaLnBrk="1" hangingPunct="1"/>
            <a:r>
              <a:rPr lang="tr-TR" altLang="en-US" dirty="0" err="1" smtClean="0">
                <a:effectLst>
                  <a:outerShdw blurRad="38100" dist="38100" dir="2700000" algn="tl">
                    <a:srgbClr val="000000">
                      <a:alpha val="43137"/>
                    </a:srgbClr>
                  </a:outerShdw>
                </a:effectLst>
              </a:rPr>
              <a:t>Sample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8579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36073" y="1736437"/>
            <a:ext cx="10076872"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Comic Sans MS" panose="030F0702030302020204" pitchFamily="66" charset="0"/>
              </a:rPr>
              <a:t>Bipolar transistors can have two different structures, NPN and PNP.</a:t>
            </a:r>
            <a:endParaRPr lang="tr-TR" sz="2400" dirty="0" smtClean="0">
              <a:latin typeface="Comic Sans MS" panose="030F0702030302020204" pitchFamily="66" charset="0"/>
              <a:ea typeface="Tahoma" panose="020B060403050404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Comic Sans MS" panose="030F0702030302020204" pitchFamily="66" charset="0"/>
              </a:rPr>
              <a:t>Their working principles are the same.</a:t>
            </a:r>
            <a:endParaRPr lang="tr-TR" sz="2400" dirty="0" smtClean="0">
              <a:latin typeface="Comic Sans MS" panose="030F0702030302020204" pitchFamily="66" charset="0"/>
              <a:ea typeface="Tahoma" panose="020B060403050404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b="1" dirty="0">
                <a:latin typeface="Comic Sans MS" panose="030F0702030302020204" pitchFamily="66" charset="0"/>
              </a:rPr>
              <a:t>In NPN transistors, current carriers are electrons. So these transistors are faster</a:t>
            </a:r>
            <a:r>
              <a:rPr lang="en-US" sz="2400" dirty="0">
                <a:latin typeface="Comic Sans MS" panose="030F0702030302020204" pitchFamily="66" charset="0"/>
              </a:rPr>
              <a:t>.</a:t>
            </a:r>
            <a:endParaRPr lang="tr-TR" sz="2400" dirty="0">
              <a:latin typeface="Comic Sans MS" panose="030F0702030302020204" pitchFamily="66" charset="0"/>
            </a:endParaRPr>
          </a:p>
        </p:txBody>
      </p:sp>
      <p:sp>
        <p:nvSpPr>
          <p:cNvPr id="7" name="TextBox 6"/>
          <p:cNvSpPr txBox="1"/>
          <p:nvPr/>
        </p:nvSpPr>
        <p:spPr>
          <a:xfrm>
            <a:off x="932873" y="554182"/>
            <a:ext cx="3398982" cy="461665"/>
          </a:xfrm>
          <a:prstGeom prst="rect">
            <a:avLst/>
          </a:prstGeom>
          <a:noFill/>
        </p:spPr>
        <p:txBody>
          <a:bodyPr wrap="square" rtlCol="0">
            <a:spAutoFit/>
          </a:bodyPr>
          <a:lstStyle/>
          <a:p>
            <a:r>
              <a:rPr lang="tr-TR" sz="2400" b="1" dirty="0" err="1" smtClean="0">
                <a:latin typeface="Times New Roman" panose="02020603050405020304" pitchFamily="18" charset="0"/>
                <a:cs typeface="Times New Roman" panose="02020603050405020304" pitchFamily="18" charset="0"/>
              </a:rPr>
              <a:t>Bipolar</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Transistör</a:t>
            </a:r>
            <a:endParaRPr lang="tr-T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8796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3" name="Object 8"/>
          <p:cNvGraphicFramePr>
            <a:graphicFrameLocks noChangeAspect="1"/>
          </p:cNvGraphicFramePr>
          <p:nvPr>
            <p:extLst>
              <p:ext uri="{D42A27DB-BD31-4B8C-83A1-F6EECF244321}">
                <p14:modId xmlns:p14="http://schemas.microsoft.com/office/powerpoint/2010/main" val="1936264537"/>
              </p:ext>
            </p:extLst>
          </p:nvPr>
        </p:nvGraphicFramePr>
        <p:xfrm>
          <a:off x="2341296" y="1997603"/>
          <a:ext cx="5257800" cy="3986213"/>
        </p:xfrm>
        <a:graphic>
          <a:graphicData uri="http://schemas.openxmlformats.org/presentationml/2006/ole">
            <mc:AlternateContent xmlns:mc="http://schemas.openxmlformats.org/markup-compatibility/2006">
              <mc:Choice xmlns:v="urn:schemas-microsoft-com:vml" Requires="v">
                <p:oleObj spid="_x0000_s12389" name="Visio" r:id="rId3" imgW="1654759" imgH="1253338" progId="Visio.Drawing.11">
                  <p:embed/>
                </p:oleObj>
              </mc:Choice>
              <mc:Fallback>
                <p:oleObj name="Visio" r:id="rId3" imgW="1654759" imgH="1253338" progId="Visio.Drawing.11">
                  <p:embed/>
                  <p:pic>
                    <p:nvPicPr>
                      <p:cNvPr id="1229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296" y="1997603"/>
                        <a:ext cx="5257800"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4" name="Object 9"/>
          <p:cNvGraphicFramePr>
            <a:graphicFrameLocks noChangeAspect="1"/>
          </p:cNvGraphicFramePr>
          <p:nvPr>
            <p:extLst>
              <p:ext uri="{D42A27DB-BD31-4B8C-83A1-F6EECF244321}">
                <p14:modId xmlns:p14="http://schemas.microsoft.com/office/powerpoint/2010/main" val="2931292430"/>
              </p:ext>
            </p:extLst>
          </p:nvPr>
        </p:nvGraphicFramePr>
        <p:xfrm>
          <a:off x="7389283" y="1673375"/>
          <a:ext cx="3346450" cy="868363"/>
        </p:xfrm>
        <a:graphic>
          <a:graphicData uri="http://schemas.openxmlformats.org/presentationml/2006/ole">
            <mc:AlternateContent xmlns:mc="http://schemas.openxmlformats.org/markup-compatibility/2006">
              <mc:Choice xmlns:v="urn:schemas-microsoft-com:vml" Requires="v">
                <p:oleObj spid="_x0000_s12390" name="Equation" r:id="rId5" imgW="1663700" imgH="431800" progId="Equation.DSMT4">
                  <p:embed/>
                </p:oleObj>
              </mc:Choice>
              <mc:Fallback>
                <p:oleObj name="Equation" r:id="rId5" imgW="1663700" imgH="431800" progId="Equation.DSMT4">
                  <p:embed/>
                  <p:pic>
                    <p:nvPicPr>
                      <p:cNvPr id="12294"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283" y="1673375"/>
                        <a:ext cx="3346450" cy="8683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0"/>
          <p:cNvGraphicFramePr>
            <a:graphicFrameLocks noChangeAspect="1"/>
          </p:cNvGraphicFramePr>
          <p:nvPr>
            <p:extLst>
              <p:ext uri="{D42A27DB-BD31-4B8C-83A1-F6EECF244321}">
                <p14:modId xmlns:p14="http://schemas.microsoft.com/office/powerpoint/2010/main" val="623541919"/>
              </p:ext>
            </p:extLst>
          </p:nvPr>
        </p:nvGraphicFramePr>
        <p:xfrm>
          <a:off x="7389283" y="2906488"/>
          <a:ext cx="2362200" cy="525463"/>
        </p:xfrm>
        <a:graphic>
          <a:graphicData uri="http://schemas.openxmlformats.org/presentationml/2006/ole">
            <mc:AlternateContent xmlns:mc="http://schemas.openxmlformats.org/markup-compatibility/2006">
              <mc:Choice xmlns:v="urn:schemas-microsoft-com:vml" Requires="v">
                <p:oleObj spid="_x0000_s12391" name="Equation" r:id="rId7" imgW="1143000" imgH="254000" progId="Equation.DSMT4">
                  <p:embed/>
                </p:oleObj>
              </mc:Choice>
              <mc:Fallback>
                <p:oleObj name="Equation" r:id="rId7" imgW="1143000" imgH="254000" progId="Equation.DSMT4">
                  <p:embed/>
                  <p:pic>
                    <p:nvPicPr>
                      <p:cNvPr id="12295"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9283" y="2906488"/>
                        <a:ext cx="2362200" cy="525463"/>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7389283" y="3870488"/>
            <a:ext cx="3657600" cy="646331"/>
          </a:xfrm>
          <a:prstGeom prst="rect">
            <a:avLst/>
          </a:prstGeom>
          <a:solidFill>
            <a:srgbClr val="FFFF00"/>
          </a:solidFill>
          <a:ln>
            <a:noFill/>
          </a:ln>
          <a:effectLst/>
          <a:extLs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tr-TR" altLang="en-US" sz="1800" dirty="0" err="1" smtClean="0">
                <a:solidFill>
                  <a:srgbClr val="000000"/>
                </a:solidFill>
              </a:rPr>
              <a:t>Circuşt</a:t>
            </a:r>
            <a:r>
              <a:rPr lang="tr-TR" altLang="en-US" sz="1800" dirty="0" smtClean="0">
                <a:solidFill>
                  <a:srgbClr val="000000"/>
                </a:solidFill>
              </a:rPr>
              <a:t> is </a:t>
            </a:r>
            <a:r>
              <a:rPr lang="tr-TR" altLang="en-US" sz="1800" dirty="0" err="1" smtClean="0">
                <a:solidFill>
                  <a:srgbClr val="000000"/>
                </a:solidFill>
              </a:rPr>
              <a:t>biased</a:t>
            </a:r>
            <a:r>
              <a:rPr lang="tr-TR" altLang="en-US" sz="1800" dirty="0" smtClean="0">
                <a:solidFill>
                  <a:srgbClr val="000000"/>
                </a:solidFill>
              </a:rPr>
              <a:t> at the </a:t>
            </a:r>
            <a:r>
              <a:rPr lang="tr-TR" altLang="en-US" sz="1800" dirty="0" err="1" smtClean="0">
                <a:solidFill>
                  <a:srgbClr val="000000"/>
                </a:solidFill>
              </a:rPr>
              <a:t>midpoint</a:t>
            </a:r>
            <a:endParaRPr lang="th-TH" altLang="en-US" sz="1800" dirty="0">
              <a:solidFill>
                <a:srgbClr val="000000"/>
              </a:solidFill>
            </a:endParaRPr>
          </a:p>
        </p:txBody>
      </p:sp>
      <p:sp>
        <p:nvSpPr>
          <p:cNvPr id="10" name="Rectangle 2"/>
          <p:cNvSpPr>
            <a:spLocks noGrp="1" noChangeArrowheads="1"/>
          </p:cNvSpPr>
          <p:nvPr>
            <p:ph type="title"/>
          </p:nvPr>
        </p:nvSpPr>
        <p:spPr>
          <a:xfrm>
            <a:off x="1981200" y="274638"/>
            <a:ext cx="8229600" cy="411162"/>
          </a:xfrm>
        </p:spPr>
        <p:txBody>
          <a:bodyPr>
            <a:normAutofit fontScale="90000"/>
          </a:bodyPr>
          <a:lstStyle/>
          <a:p>
            <a:pPr algn="l" eaLnBrk="1" hangingPunct="1"/>
            <a:r>
              <a:rPr lang="tr-TR" altLang="en-US" dirty="0" err="1" smtClean="0">
                <a:effectLst>
                  <a:outerShdw blurRad="38100" dist="38100" dir="2700000" algn="tl">
                    <a:srgbClr val="000000">
                      <a:alpha val="43137"/>
                    </a:srgbClr>
                  </a:outerShdw>
                </a:effectLst>
              </a:rPr>
              <a:t>Sample</a:t>
            </a:r>
            <a:endParaRPr lang="th-TH" altLang="en-US" dirty="0">
              <a:effectLst>
                <a:outerShdw blurRad="38100" dist="38100" dir="2700000" algn="tl">
                  <a:srgbClr val="000000">
                    <a:alpha val="43137"/>
                  </a:srgbClr>
                </a:outerShdw>
              </a:effectLst>
            </a:endParaRPr>
          </a:p>
        </p:txBody>
      </p:sp>
      <p:sp>
        <p:nvSpPr>
          <p:cNvPr id="2" name="Oval 1"/>
          <p:cNvSpPr/>
          <p:nvPr/>
        </p:nvSpPr>
        <p:spPr>
          <a:xfrm>
            <a:off x="3695999" y="3931555"/>
            <a:ext cx="792088" cy="739552"/>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04167019-E15C-48B1-B626-B3980F2C0639}"/>
              </a:ext>
            </a:extLst>
          </p:cNvPr>
          <p:cNvPicPr>
            <a:picLocks noChangeAspect="1"/>
          </p:cNvPicPr>
          <p:nvPr/>
        </p:nvPicPr>
        <p:blipFill>
          <a:blip r:embed="rId9"/>
          <a:stretch>
            <a:fillRect/>
          </a:stretch>
        </p:blipFill>
        <p:spPr>
          <a:xfrm>
            <a:off x="3695999" y="178005"/>
            <a:ext cx="2548395" cy="2825130"/>
          </a:xfrm>
          <a:prstGeom prst="rect">
            <a:avLst/>
          </a:prstGeom>
        </p:spPr>
      </p:pic>
    </p:spTree>
    <p:extLst>
      <p:ext uri="{BB962C8B-B14F-4D97-AF65-F5344CB8AC3E}">
        <p14:creationId xmlns:p14="http://schemas.microsoft.com/office/powerpoint/2010/main" val="417955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91655" y="201470"/>
            <a:ext cx="8686800" cy="432000"/>
          </a:xfrm>
        </p:spPr>
        <p:txBody>
          <a:bodyPr>
            <a:normAutofit fontScale="90000"/>
          </a:bodyPr>
          <a:lstStyle/>
          <a:p>
            <a:pPr marL="2233613" indent="-2233613"/>
            <a:r>
              <a:rPr lang="en-US" altLang="en-US" dirty="0" smtClean="0">
                <a:effectLst>
                  <a:outerShdw blurRad="38100" dist="38100" dir="2700000" algn="tl">
                    <a:srgbClr val="000000">
                      <a:alpha val="43137"/>
                    </a:srgbClr>
                  </a:outerShdw>
                </a:effectLst>
              </a:rPr>
              <a:t>(</a:t>
            </a:r>
            <a:r>
              <a:rPr lang="en-US" b="1" dirty="0"/>
              <a:t>shift of the working point)</a:t>
            </a:r>
            <a:endParaRPr lang="th-TH" altLang="en-US" b="1" dirty="0">
              <a:effectLst>
                <a:outerShdw blurRad="38100" dist="38100" dir="2700000" algn="tl">
                  <a:srgbClr val="000000">
                    <a:alpha val="43137"/>
                  </a:srgbClr>
                </a:outerShdw>
              </a:effectLst>
            </a:endParaRPr>
          </a:p>
        </p:txBody>
      </p:sp>
      <p:sp>
        <p:nvSpPr>
          <p:cNvPr id="13316" name="Text Box 3"/>
          <p:cNvSpPr txBox="1">
            <a:spLocks noChangeArrowheads="1"/>
          </p:cNvSpPr>
          <p:nvPr/>
        </p:nvSpPr>
        <p:spPr bwMode="auto">
          <a:xfrm>
            <a:off x="288592" y="751024"/>
            <a:ext cx="8640663" cy="1015663"/>
          </a:xfrm>
          <a:prstGeom prst="rect">
            <a:avLst/>
          </a:prstGeom>
          <a:noFill/>
          <a:ln>
            <a:noFill/>
          </a:ln>
          <a:effec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a:spcBef>
                <a:spcPct val="50000"/>
              </a:spcBef>
              <a:buFontTx/>
              <a:buNone/>
            </a:pPr>
            <a:r>
              <a:rPr lang="en-US" sz="2000" dirty="0">
                <a:latin typeface="Comic Sans MS" panose="030F0702030302020204" pitchFamily="66" charset="0"/>
              </a:rPr>
              <a:t>In the circuit shown, the transistor has </a:t>
            </a:r>
            <a:r>
              <a:rPr lang="en-US" sz="2000" dirty="0" err="1">
                <a:latin typeface="Comic Sans MS" panose="030F0702030302020204" pitchFamily="66" charset="0"/>
              </a:rPr>
              <a:t>h</a:t>
            </a:r>
            <a:r>
              <a:rPr lang="en-US" sz="1200" dirty="0" err="1">
                <a:latin typeface="Comic Sans MS" panose="030F0702030302020204" pitchFamily="66" charset="0"/>
              </a:rPr>
              <a:t>FE</a:t>
            </a:r>
            <a:r>
              <a:rPr lang="en-US" sz="2000" dirty="0">
                <a:latin typeface="Comic Sans MS" panose="030F0702030302020204" pitchFamily="66" charset="0"/>
              </a:rPr>
              <a:t> = 100 for T = 25 ° C and </a:t>
            </a:r>
            <a:r>
              <a:rPr lang="en-US" sz="2000" dirty="0" err="1">
                <a:latin typeface="Comic Sans MS" panose="030F0702030302020204" pitchFamily="66" charset="0"/>
              </a:rPr>
              <a:t>h</a:t>
            </a:r>
            <a:r>
              <a:rPr lang="en-US" sz="1200" dirty="0" err="1">
                <a:latin typeface="Comic Sans MS" panose="030F0702030302020204" pitchFamily="66" charset="0"/>
              </a:rPr>
              <a:t>FE</a:t>
            </a:r>
            <a:r>
              <a:rPr lang="en-US" sz="2000" dirty="0">
                <a:latin typeface="Comic Sans MS" panose="030F0702030302020204" pitchFamily="66" charset="0"/>
              </a:rPr>
              <a:t> = 150 for T = 100 ° C. Determine the operating point IC and VCE values for both temperature values. VBE = </a:t>
            </a:r>
            <a:r>
              <a:rPr lang="en-US" sz="2000" dirty="0" smtClean="0">
                <a:latin typeface="Comic Sans MS" panose="030F0702030302020204" pitchFamily="66" charset="0"/>
              </a:rPr>
              <a:t>0.7V</a:t>
            </a:r>
            <a:endParaRPr lang="tr-TR" altLang="en-US" sz="2000" dirty="0" smtClean="0">
              <a:solidFill>
                <a:srgbClr val="000000"/>
              </a:solidFill>
              <a:latin typeface="Comic Sans MS" panose="030F0702030302020204" pitchFamily="66" charset="0"/>
            </a:endParaRPr>
          </a:p>
        </p:txBody>
      </p:sp>
      <p:graphicFrame>
        <p:nvGraphicFramePr>
          <p:cNvPr id="13317" name="Object 7"/>
          <p:cNvGraphicFramePr>
            <a:graphicFrameLocks noChangeAspect="1"/>
          </p:cNvGraphicFramePr>
          <p:nvPr>
            <p:extLst>
              <p:ext uri="{D42A27DB-BD31-4B8C-83A1-F6EECF244321}">
                <p14:modId xmlns:p14="http://schemas.microsoft.com/office/powerpoint/2010/main" val="3722029148"/>
              </p:ext>
            </p:extLst>
          </p:nvPr>
        </p:nvGraphicFramePr>
        <p:xfrm>
          <a:off x="926519" y="1998641"/>
          <a:ext cx="4724400" cy="4051300"/>
        </p:xfrm>
        <a:graphic>
          <a:graphicData uri="http://schemas.openxmlformats.org/presentationml/2006/ole">
            <mc:AlternateContent xmlns:mc="http://schemas.openxmlformats.org/markup-compatibility/2006">
              <mc:Choice xmlns:v="urn:schemas-microsoft-com:vml" Requires="v">
                <p:oleObj spid="_x0000_s13380" name="Visio" r:id="rId3" imgW="1970227" imgH="1689202" progId="Visio.Drawing.6">
                  <p:embed/>
                </p:oleObj>
              </mc:Choice>
              <mc:Fallback>
                <p:oleObj name="Visio" r:id="rId3" imgW="1970227" imgH="1689202" progId="Visio.Drawing.6">
                  <p:embed/>
                  <p:pic>
                    <p:nvPicPr>
                      <p:cNvPr id="13317"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519" y="1998641"/>
                        <a:ext cx="47244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5" name="Group 103"/>
          <p:cNvGraphicFramePr>
            <a:graphicFrameLocks noGrp="1"/>
          </p:cNvGraphicFramePr>
          <p:nvPr>
            <p:extLst>
              <p:ext uri="{D42A27DB-BD31-4B8C-83A1-F6EECF244321}">
                <p14:modId xmlns:p14="http://schemas.microsoft.com/office/powerpoint/2010/main" val="3764475265"/>
              </p:ext>
            </p:extLst>
          </p:nvPr>
        </p:nvGraphicFramePr>
        <p:xfrm>
          <a:off x="6029671" y="1685721"/>
          <a:ext cx="5239461" cy="1195083"/>
        </p:xfrm>
        <a:graphic>
          <a:graphicData uri="http://schemas.openxmlformats.org/drawingml/2006/table">
            <a:tbl>
              <a:tblPr/>
              <a:tblGrid>
                <a:gridCol w="1571177">
                  <a:extLst>
                    <a:ext uri="{9D8B030D-6E8A-4147-A177-3AD203B41FA5}">
                      <a16:colId xmlns:a16="http://schemas.microsoft.com/office/drawing/2014/main" val="20000"/>
                    </a:ext>
                  </a:extLst>
                </a:gridCol>
                <a:gridCol w="1204508">
                  <a:extLst>
                    <a:ext uri="{9D8B030D-6E8A-4147-A177-3AD203B41FA5}">
                      <a16:colId xmlns:a16="http://schemas.microsoft.com/office/drawing/2014/main" val="20001"/>
                    </a:ext>
                  </a:extLst>
                </a:gridCol>
                <a:gridCol w="1241566">
                  <a:extLst>
                    <a:ext uri="{9D8B030D-6E8A-4147-A177-3AD203B41FA5}">
                      <a16:colId xmlns:a16="http://schemas.microsoft.com/office/drawing/2014/main" val="20002"/>
                    </a:ext>
                  </a:extLst>
                </a:gridCol>
                <a:gridCol w="1222210">
                  <a:extLst>
                    <a:ext uri="{9D8B030D-6E8A-4147-A177-3AD203B41FA5}">
                      <a16:colId xmlns:a16="http://schemas.microsoft.com/office/drawing/2014/main" val="20003"/>
                    </a:ext>
                  </a:extLst>
                </a:gridCol>
              </a:tblGrid>
              <a:tr h="3983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cs typeface="Tahoma" pitchFamily="34" charset="0"/>
                        </a:rPr>
                        <a:t>Temp(°C)</a:t>
                      </a:r>
                      <a:endParaRPr kumimoji="0" lang="th-TH" sz="1800" b="1" i="0" u="none" strike="noStrike" cap="none" normalizeH="0" baseline="0" dirty="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dirty="0">
                          <a:ln>
                            <a:noFill/>
                          </a:ln>
                          <a:solidFill>
                            <a:schemeClr val="tx1"/>
                          </a:solidFill>
                          <a:effectLst/>
                          <a:latin typeface="Verdana" pitchFamily="34" charset="0"/>
                          <a:cs typeface="Tahoma" pitchFamily="34" charset="0"/>
                        </a:rPr>
                        <a:t>I</a:t>
                      </a:r>
                      <a:r>
                        <a:rPr kumimoji="0" lang="en-US" sz="1800" b="1" i="1" u="none" strike="noStrike" cap="none" normalizeH="0" baseline="-25000" dirty="0">
                          <a:ln>
                            <a:noFill/>
                          </a:ln>
                          <a:solidFill>
                            <a:schemeClr val="tx1"/>
                          </a:solidFill>
                          <a:effectLst/>
                          <a:latin typeface="Verdana" pitchFamily="34" charset="0"/>
                          <a:cs typeface="Tahoma" pitchFamily="34" charset="0"/>
                        </a:rPr>
                        <a:t>B</a:t>
                      </a:r>
                      <a:r>
                        <a:rPr kumimoji="0" lang="en-US" sz="1800" b="1" i="0" u="none" strike="noStrike" cap="none" normalizeH="0" baseline="0" dirty="0">
                          <a:ln>
                            <a:noFill/>
                          </a:ln>
                          <a:solidFill>
                            <a:schemeClr val="tx1"/>
                          </a:solidFill>
                          <a:effectLst/>
                          <a:latin typeface="Verdana" pitchFamily="34" charset="0"/>
                          <a:cs typeface="Tahoma" pitchFamily="34" charset="0"/>
                        </a:rPr>
                        <a:t> (</a:t>
                      </a:r>
                      <a:r>
                        <a:rPr kumimoji="0" lang="en-US" sz="1800" b="1" i="0" u="none" strike="noStrike" cap="none" normalizeH="0" baseline="0" dirty="0">
                          <a:ln>
                            <a:noFill/>
                          </a:ln>
                          <a:solidFill>
                            <a:schemeClr val="tx1"/>
                          </a:solidFill>
                          <a:effectLst/>
                          <a:latin typeface="Symbol" pitchFamily="18" charset="2"/>
                          <a:cs typeface="Tahoma" pitchFamily="34" charset="0"/>
                        </a:rPr>
                        <a:t>m</a:t>
                      </a:r>
                      <a:r>
                        <a:rPr kumimoji="0" lang="en-US" sz="1800" b="1" i="0" u="none" strike="noStrike" cap="none" normalizeH="0" baseline="0" dirty="0">
                          <a:ln>
                            <a:noFill/>
                          </a:ln>
                          <a:solidFill>
                            <a:schemeClr val="tx1"/>
                          </a:solidFill>
                          <a:effectLst/>
                          <a:latin typeface="Verdana" pitchFamily="34" charset="0"/>
                          <a:cs typeface="Tahoma" pitchFamily="34" charset="0"/>
                        </a:rPr>
                        <a:t>A)</a:t>
                      </a:r>
                      <a:endParaRPr kumimoji="0" lang="th-TH" sz="1800" b="1" i="0" u="none" strike="noStrike" cap="none" normalizeH="0" baseline="0" dirty="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a:ln>
                            <a:noFill/>
                          </a:ln>
                          <a:solidFill>
                            <a:schemeClr val="tx1"/>
                          </a:solidFill>
                          <a:effectLst/>
                          <a:latin typeface="Verdana" pitchFamily="34" charset="0"/>
                          <a:cs typeface="Tahoma" pitchFamily="34" charset="0"/>
                        </a:rPr>
                        <a:t>I</a:t>
                      </a:r>
                      <a:r>
                        <a:rPr kumimoji="0" lang="en-US" sz="1800" b="1" i="1" u="none" strike="noStrike" cap="none" normalizeH="0" baseline="-25000">
                          <a:ln>
                            <a:noFill/>
                          </a:ln>
                          <a:solidFill>
                            <a:schemeClr val="tx1"/>
                          </a:solidFill>
                          <a:effectLst/>
                          <a:latin typeface="Verdana" pitchFamily="34" charset="0"/>
                          <a:cs typeface="Tahoma" pitchFamily="34" charset="0"/>
                        </a:rPr>
                        <a:t>C</a:t>
                      </a:r>
                      <a:r>
                        <a:rPr kumimoji="0" lang="en-US" sz="1800" b="1" i="0" u="none" strike="noStrike" cap="none" normalizeH="0" baseline="0">
                          <a:ln>
                            <a:noFill/>
                          </a:ln>
                          <a:solidFill>
                            <a:schemeClr val="tx1"/>
                          </a:solidFill>
                          <a:effectLst/>
                          <a:latin typeface="Verdana" pitchFamily="34" charset="0"/>
                          <a:cs typeface="Tahoma" pitchFamily="34" charset="0"/>
                        </a:rPr>
                        <a:t> (mA)</a:t>
                      </a:r>
                      <a:endParaRPr kumimoji="0" lang="th-TH" sz="1800" b="1" i="0" u="none" strike="noStrike" cap="none" normalizeH="0" baseline="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1" u="none" strike="noStrike" cap="none" normalizeH="0" baseline="0">
                          <a:ln>
                            <a:noFill/>
                          </a:ln>
                          <a:solidFill>
                            <a:schemeClr val="tx1"/>
                          </a:solidFill>
                          <a:effectLst/>
                          <a:latin typeface="Verdana" pitchFamily="34" charset="0"/>
                          <a:cs typeface="Tahoma" pitchFamily="34" charset="0"/>
                        </a:rPr>
                        <a:t>V</a:t>
                      </a:r>
                      <a:r>
                        <a:rPr kumimoji="0" lang="en-US" sz="1800" b="1" i="1" u="none" strike="noStrike" cap="none" normalizeH="0" baseline="-25000">
                          <a:ln>
                            <a:noFill/>
                          </a:ln>
                          <a:solidFill>
                            <a:schemeClr val="tx1"/>
                          </a:solidFill>
                          <a:effectLst/>
                          <a:latin typeface="Verdana" pitchFamily="34" charset="0"/>
                          <a:cs typeface="Tahoma" pitchFamily="34" charset="0"/>
                        </a:rPr>
                        <a:t>CE</a:t>
                      </a:r>
                      <a:r>
                        <a:rPr kumimoji="0" lang="en-US" sz="1800" b="1" i="0" u="none" strike="noStrike" cap="none" normalizeH="0" baseline="0">
                          <a:ln>
                            <a:noFill/>
                          </a:ln>
                          <a:solidFill>
                            <a:schemeClr val="tx1"/>
                          </a:solidFill>
                          <a:effectLst/>
                          <a:latin typeface="Verdana" pitchFamily="34" charset="0"/>
                          <a:cs typeface="Tahoma" pitchFamily="34" charset="0"/>
                        </a:rPr>
                        <a:t> (V)</a:t>
                      </a:r>
                      <a:endParaRPr kumimoji="0" lang="th-TH" sz="1800" b="1" i="0" u="none" strike="noStrike" cap="none" normalizeH="0" baseline="0">
                        <a:ln>
                          <a:noFill/>
                        </a:ln>
                        <a:solidFill>
                          <a:schemeClr val="tx1"/>
                        </a:solidFill>
                        <a:effectLst/>
                        <a:latin typeface="Verdana" pitchFamily="34" charset="0"/>
                        <a:cs typeface="Tahoma"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FFFF00">
                            <a:gamma/>
                            <a:shade val="46275"/>
                            <a:invGamma/>
                          </a:srgbClr>
                        </a:gs>
                        <a:gs pos="50000">
                          <a:srgbClr val="FFFF00"/>
                        </a:gs>
                        <a:gs pos="100000">
                          <a:srgbClr val="FFFF00">
                            <a:gamma/>
                            <a:shade val="46275"/>
                            <a:invGamma/>
                          </a:srgbClr>
                        </a:gs>
                      </a:gsLst>
                      <a:lin ang="5400000" scaled="1"/>
                    </a:gradFill>
                  </a:tcPr>
                </a:tc>
                <a:extLst>
                  <a:ext uri="{0D108BD9-81ED-4DB2-BD59-A6C34878D82A}">
                    <a16:rowId xmlns:a16="http://schemas.microsoft.com/office/drawing/2014/main" val="10000"/>
                  </a:ext>
                </a:extLst>
              </a:tr>
              <a:tr h="3983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25</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3.94</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3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100</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20.28</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Verdana" pitchFamily="34" charset="0"/>
                          <a:cs typeface="Angsana New" pitchFamily="18" charset="-34"/>
                        </a:rPr>
                        <a:t>3.04</a:t>
                      </a:r>
                      <a:endParaRPr kumimoji="0" lang="th-TH" sz="1800" b="0" i="0" u="none" strike="noStrike" cap="none" normalizeH="0" baseline="0">
                        <a:ln>
                          <a:noFill/>
                        </a:ln>
                        <a:solidFill>
                          <a:schemeClr val="tx1"/>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FF3300"/>
                          </a:solidFill>
                          <a:effectLst/>
                          <a:latin typeface="Verdana" pitchFamily="34" charset="0"/>
                          <a:cs typeface="Angsana New" pitchFamily="18" charset="-34"/>
                        </a:rPr>
                        <a:t>1.92</a:t>
                      </a:r>
                      <a:endParaRPr kumimoji="0" lang="th-TH" sz="1800" b="0" i="0" u="none" strike="noStrike" cap="none" normalizeH="0" baseline="0" dirty="0">
                        <a:ln>
                          <a:noFill/>
                        </a:ln>
                        <a:solidFill>
                          <a:srgbClr val="FF3300"/>
                        </a:solidFill>
                        <a:effectLst/>
                        <a:latin typeface="Verdana" pitchFamily="34" charset="0"/>
                        <a:cs typeface="Angsana New" pitchFamily="18" charset="-34"/>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Object 8"/>
          <p:cNvGraphicFramePr>
            <a:graphicFrameLocks noChangeAspect="1"/>
          </p:cNvGraphicFramePr>
          <p:nvPr>
            <p:extLst/>
          </p:nvPr>
        </p:nvGraphicFramePr>
        <p:xfrm>
          <a:off x="6462393" y="3306209"/>
          <a:ext cx="3763012" cy="2852936"/>
        </p:xfrm>
        <a:graphic>
          <a:graphicData uri="http://schemas.openxmlformats.org/presentationml/2006/ole">
            <mc:AlternateContent xmlns:mc="http://schemas.openxmlformats.org/markup-compatibility/2006">
              <mc:Choice xmlns:v="urn:schemas-microsoft-com:vml" Requires="v">
                <p:oleObj spid="_x0000_s13381" name="Visio" r:id="rId5" imgW="1654759" imgH="1253338" progId="Visio.Drawing.6">
                  <p:embed/>
                </p:oleObj>
              </mc:Choice>
              <mc:Fallback>
                <p:oleObj name="Visio" r:id="rId5" imgW="1654759" imgH="1253338" progId="Visio.Drawing.6">
                  <p:embed/>
                  <p:pic>
                    <p:nvPicPr>
                      <p:cNvPr id="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2393" y="3306209"/>
                        <a:ext cx="3763012" cy="2852936"/>
                      </a:xfrm>
                      <a:prstGeom prst="rect">
                        <a:avLst/>
                      </a:prstGeom>
                      <a:noFill/>
                      <a:ln>
                        <a:noFill/>
                      </a:ln>
                      <a:effectLst/>
                      <a:extLst/>
                    </p:spPr>
                  </p:pic>
                </p:oleObj>
              </mc:Fallback>
            </mc:AlternateContent>
          </a:graphicData>
        </a:graphic>
      </p:graphicFrame>
      <p:sp>
        <p:nvSpPr>
          <p:cNvPr id="2" name="TextBox 1"/>
          <p:cNvSpPr txBox="1"/>
          <p:nvPr/>
        </p:nvSpPr>
        <p:spPr>
          <a:xfrm>
            <a:off x="7881238" y="4704331"/>
            <a:ext cx="907505" cy="369332"/>
          </a:xfrm>
          <a:prstGeom prst="rect">
            <a:avLst/>
          </a:prstGeom>
          <a:noFill/>
        </p:spPr>
        <p:txBody>
          <a:bodyPr wrap="square" rtlCol="0">
            <a:spAutoFit/>
          </a:bodyPr>
          <a:lstStyle/>
          <a:p>
            <a:r>
              <a:rPr lang="tr-TR" dirty="0">
                <a:effectLst>
                  <a:outerShdw blurRad="38100" dist="38100" dir="2700000" algn="tl">
                    <a:srgbClr val="000000">
                      <a:alpha val="43137"/>
                    </a:srgbClr>
                  </a:outerShdw>
                </a:effectLst>
              </a:rPr>
              <a:t>(25</a:t>
            </a:r>
            <a:r>
              <a:rPr lang="tr-TR" baseline="30000" dirty="0">
                <a:effectLst>
                  <a:outerShdw blurRad="38100" dist="38100" dir="2700000" algn="tl">
                    <a:srgbClr val="000000">
                      <a:alpha val="43137"/>
                    </a:srgbClr>
                  </a:outerShdw>
                </a:effectLst>
              </a:rPr>
              <a:t>0</a:t>
            </a:r>
            <a:r>
              <a:rPr lang="tr-TR" dirty="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8" name="TextBox 7"/>
          <p:cNvSpPr txBox="1"/>
          <p:nvPr/>
        </p:nvSpPr>
        <p:spPr>
          <a:xfrm>
            <a:off x="7286599" y="4314690"/>
            <a:ext cx="1257673" cy="369332"/>
          </a:xfrm>
          <a:prstGeom prst="rect">
            <a:avLst/>
          </a:prstGeom>
          <a:noFill/>
        </p:spPr>
        <p:txBody>
          <a:bodyPr wrap="square" rtlCol="0">
            <a:spAutoFit/>
          </a:bodyPr>
          <a:lstStyle/>
          <a:p>
            <a:r>
              <a:rPr lang="tr-TR" sz="1600" dirty="0">
                <a:effectLst>
                  <a:outerShdw blurRad="38100" dist="38100" dir="2700000" algn="tl">
                    <a:srgbClr val="000000">
                      <a:alpha val="43137"/>
                    </a:srgbClr>
                  </a:outerShdw>
                </a:effectLst>
              </a:rPr>
              <a:t>Q</a:t>
            </a:r>
            <a:r>
              <a:rPr lang="tr-TR" dirty="0">
                <a:effectLst>
                  <a:outerShdw blurRad="38100" dist="38100" dir="2700000" algn="tl">
                    <a:srgbClr val="000000">
                      <a:alpha val="43137"/>
                    </a:srgbClr>
                  </a:outerShdw>
                </a:effectLst>
              </a:rPr>
              <a:t>(100</a:t>
            </a:r>
            <a:r>
              <a:rPr lang="tr-TR" baseline="30000" dirty="0">
                <a:effectLst>
                  <a:outerShdw blurRad="38100" dist="38100" dir="2700000" algn="tl">
                    <a:srgbClr val="000000">
                      <a:alpha val="43137"/>
                    </a:srgbClr>
                  </a:outerShdw>
                </a:effectLst>
              </a:rPr>
              <a:t>0</a:t>
            </a:r>
            <a:r>
              <a:rPr lang="tr-TR" dirty="0">
                <a:effectLst>
                  <a:outerShdw blurRad="38100" dist="38100" dir="2700000" algn="tl">
                    <a:srgbClr val="000000">
                      <a:alpha val="43137"/>
                    </a:srgbClr>
                  </a:outerShdw>
                </a:effectLst>
              </a:rPr>
              <a:t>C)</a:t>
            </a:r>
            <a:endParaRPr lang="en-US" dirty="0">
              <a:effectLst>
                <a:outerShdw blurRad="38100" dist="38100" dir="2700000" algn="tl">
                  <a:srgbClr val="000000">
                    <a:alpha val="43137"/>
                  </a:srgbClr>
                </a:outerShdw>
              </a:effectLst>
            </a:endParaRPr>
          </a:p>
        </p:txBody>
      </p:sp>
      <p:sp>
        <p:nvSpPr>
          <p:cNvPr id="3" name="Oval 2"/>
          <p:cNvSpPr>
            <a:spLocks noChangeAspect="1"/>
          </p:cNvSpPr>
          <p:nvPr/>
        </p:nvSpPr>
        <p:spPr>
          <a:xfrm>
            <a:off x="7179588" y="4462375"/>
            <a:ext cx="115200" cy="115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060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800100" y="300038"/>
            <a:ext cx="8763000" cy="432000"/>
          </a:xfrm>
        </p:spPr>
        <p:txBody>
          <a:bodyPr>
            <a:normAutofit fontScale="90000"/>
          </a:bodyPr>
          <a:lstStyle/>
          <a:p>
            <a:pPr marL="2233613" indent="-2233613"/>
            <a:r>
              <a:rPr lang="tr-TR" dirty="0"/>
              <a:t>Base </a:t>
            </a:r>
            <a:r>
              <a:rPr lang="tr-TR" dirty="0" err="1" smtClean="0"/>
              <a:t>bias</a:t>
            </a:r>
            <a:r>
              <a:rPr lang="tr-TR" dirty="0" smtClean="0"/>
              <a:t> </a:t>
            </a:r>
            <a:r>
              <a:rPr lang="tr-TR" dirty="0" err="1"/>
              <a:t>characteristics</a:t>
            </a:r>
            <a:r>
              <a:rPr lang="tr-TR" dirty="0"/>
              <a:t>.</a:t>
            </a:r>
            <a:endParaRPr lang="th-TH" altLang="en-US" dirty="0">
              <a:effectLst>
                <a:outerShdw blurRad="38100" dist="38100" dir="2700000" algn="tl">
                  <a:srgbClr val="000000">
                    <a:alpha val="43137"/>
                  </a:srgbClr>
                </a:outerShdw>
              </a:effectLst>
            </a:endParaRPr>
          </a:p>
        </p:txBody>
      </p:sp>
      <p:graphicFrame>
        <p:nvGraphicFramePr>
          <p:cNvPr id="14340" name="Object 27"/>
          <p:cNvGraphicFramePr>
            <a:graphicFrameLocks noChangeAspect="1"/>
          </p:cNvGraphicFramePr>
          <p:nvPr/>
        </p:nvGraphicFramePr>
        <p:xfrm>
          <a:off x="1600200" y="1371601"/>
          <a:ext cx="4648200" cy="4430713"/>
        </p:xfrm>
        <a:graphic>
          <a:graphicData uri="http://schemas.openxmlformats.org/presentationml/2006/ole">
            <mc:AlternateContent xmlns:mc="http://schemas.openxmlformats.org/markup-compatibility/2006">
              <mc:Choice xmlns:v="urn:schemas-microsoft-com:vml" Requires="v">
                <p:oleObj spid="_x0000_s15391" name="Visio" r:id="rId3" imgW="1797406" imgH="1713586" progId="Visio.Drawing.6">
                  <p:embed/>
                </p:oleObj>
              </mc:Choice>
              <mc:Fallback>
                <p:oleObj name="Visio" r:id="rId3" imgW="1797406" imgH="1713586" progId="Visio.Drawing.6">
                  <p:embed/>
                  <p:pic>
                    <p:nvPicPr>
                      <p:cNvPr id="1434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1"/>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1" name="Text Box 28"/>
          <p:cNvSpPr txBox="1">
            <a:spLocks noChangeArrowheads="1"/>
          </p:cNvSpPr>
          <p:nvPr/>
        </p:nvSpPr>
        <p:spPr bwMode="auto">
          <a:xfrm>
            <a:off x="5181600" y="4175125"/>
            <a:ext cx="5334000" cy="1477328"/>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tr-TR" altLang="en-US" sz="1800" b="1" dirty="0" smtClean="0">
                <a:solidFill>
                  <a:srgbClr val="000000"/>
                </a:solidFill>
                <a:latin typeface="Comic Sans MS" panose="030F0702030302020204" pitchFamily="66" charset="0"/>
              </a:rPr>
              <a:t>Advantage</a:t>
            </a:r>
            <a:r>
              <a:rPr lang="en-US" altLang="en-US" sz="1800" b="1" dirty="0" smtClean="0">
                <a:solidFill>
                  <a:srgbClr val="000000"/>
                </a:solidFill>
                <a:latin typeface="Comic Sans MS" panose="030F0702030302020204" pitchFamily="66" charset="0"/>
              </a:rPr>
              <a:t>:</a:t>
            </a:r>
            <a:r>
              <a:rPr lang="en-US" altLang="en-US" sz="1800" dirty="0" smtClean="0">
                <a:solidFill>
                  <a:srgbClr val="000000"/>
                </a:solidFill>
                <a:latin typeface="Comic Sans MS" panose="030F0702030302020204" pitchFamily="66" charset="0"/>
              </a:rPr>
              <a:t> </a:t>
            </a:r>
            <a:r>
              <a:rPr lang="tr-TR" sz="1800" dirty="0">
                <a:latin typeface="Roboto"/>
              </a:rPr>
              <a:t>the </a:t>
            </a:r>
            <a:r>
              <a:rPr lang="tr-TR" sz="1800" dirty="0" err="1">
                <a:latin typeface="Roboto"/>
              </a:rPr>
              <a:t>circuit</a:t>
            </a:r>
            <a:r>
              <a:rPr lang="tr-TR" sz="1800" dirty="0">
                <a:latin typeface="Roboto"/>
              </a:rPr>
              <a:t> is </a:t>
            </a:r>
            <a:r>
              <a:rPr lang="tr-TR" sz="1800" dirty="0" err="1">
                <a:latin typeface="Roboto"/>
              </a:rPr>
              <a:t>simple</a:t>
            </a:r>
            <a:r>
              <a:rPr lang="tr-TR" sz="1800" dirty="0" smtClean="0">
                <a:latin typeface="Roboto"/>
              </a:rPr>
              <a:t>.</a:t>
            </a:r>
          </a:p>
          <a:p>
            <a:pPr>
              <a:spcBef>
                <a:spcPct val="50000"/>
              </a:spcBef>
              <a:buFontTx/>
              <a:buNone/>
            </a:pPr>
            <a:r>
              <a:rPr lang="tr-TR" altLang="en-US" sz="1800" b="1" dirty="0" err="1" smtClean="0">
                <a:solidFill>
                  <a:srgbClr val="000000"/>
                </a:solidFill>
                <a:latin typeface="Comic Sans MS" panose="030F0702030302020204" pitchFamily="66" charset="0"/>
              </a:rPr>
              <a:t>Disadvantage</a:t>
            </a:r>
            <a:r>
              <a:rPr lang="en-US" altLang="en-US" sz="1800" b="1" dirty="0" smtClean="0">
                <a:solidFill>
                  <a:srgbClr val="000000"/>
                </a:solidFill>
                <a:latin typeface="Comic Sans MS" panose="030F0702030302020204" pitchFamily="66" charset="0"/>
              </a:rPr>
              <a:t>:</a:t>
            </a:r>
            <a:r>
              <a:rPr lang="en-US" altLang="en-US" sz="1800" dirty="0" smtClean="0">
                <a:solidFill>
                  <a:srgbClr val="000000"/>
                </a:solidFill>
                <a:latin typeface="Comic Sans MS" panose="030F0702030302020204" pitchFamily="66" charset="0"/>
              </a:rPr>
              <a:t> </a:t>
            </a:r>
            <a:r>
              <a:rPr lang="en-US" sz="1800" dirty="0">
                <a:latin typeface="Roboto"/>
              </a:rPr>
              <a:t>Working point depends on temperature changes</a:t>
            </a:r>
            <a:r>
              <a:rPr lang="en-US" sz="1800" dirty="0" smtClean="0">
                <a:latin typeface="Roboto"/>
              </a:rPr>
              <a:t>.</a:t>
            </a:r>
            <a:endParaRPr lang="tr-TR" sz="1800" dirty="0" smtClean="0">
              <a:latin typeface="Roboto"/>
            </a:endParaRPr>
          </a:p>
          <a:p>
            <a:pPr>
              <a:spcBef>
                <a:spcPct val="50000"/>
              </a:spcBef>
              <a:buFontTx/>
              <a:buNone/>
            </a:pPr>
            <a:r>
              <a:rPr lang="tr-TR" altLang="en-US" sz="1800" b="1" dirty="0" smtClean="0">
                <a:solidFill>
                  <a:srgbClr val="000000"/>
                </a:solidFill>
                <a:latin typeface="Comic Sans MS" panose="030F0702030302020204" pitchFamily="66" charset="0"/>
              </a:rPr>
              <a:t>Applications</a:t>
            </a:r>
            <a:r>
              <a:rPr lang="en-US" altLang="en-US" sz="1800" b="1" dirty="0" smtClean="0">
                <a:solidFill>
                  <a:srgbClr val="000000"/>
                </a:solidFill>
                <a:latin typeface="Comic Sans MS" panose="030F0702030302020204" pitchFamily="66" charset="0"/>
              </a:rPr>
              <a:t>:</a:t>
            </a:r>
            <a:r>
              <a:rPr lang="en-US" altLang="en-US" sz="1800" dirty="0" smtClean="0">
                <a:solidFill>
                  <a:srgbClr val="000000"/>
                </a:solidFill>
                <a:latin typeface="Comic Sans MS" panose="030F0702030302020204" pitchFamily="66" charset="0"/>
              </a:rPr>
              <a:t> </a:t>
            </a:r>
            <a:r>
              <a:rPr lang="tr-TR" sz="1800" dirty="0" err="1">
                <a:latin typeface="Roboto"/>
              </a:rPr>
              <a:t>Switching</a:t>
            </a:r>
            <a:r>
              <a:rPr lang="tr-TR" sz="1800" dirty="0">
                <a:latin typeface="Roboto"/>
              </a:rPr>
              <a:t> </a:t>
            </a:r>
            <a:r>
              <a:rPr lang="tr-TR" sz="1800" dirty="0" err="1">
                <a:latin typeface="Roboto"/>
              </a:rPr>
              <a:t>circuits</a:t>
            </a:r>
            <a:r>
              <a:rPr lang="tr-TR" sz="1800" dirty="0">
                <a:latin typeface="Roboto"/>
              </a:rPr>
              <a:t>.</a:t>
            </a:r>
            <a:endParaRPr lang="th-TH" altLang="en-US" sz="1800" dirty="0">
              <a:solidFill>
                <a:srgbClr val="000000"/>
              </a:solidFill>
              <a:latin typeface="Comic Sans MS" panose="030F0702030302020204" pitchFamily="66" charset="0"/>
            </a:endParaRPr>
          </a:p>
        </p:txBody>
      </p:sp>
      <p:sp>
        <p:nvSpPr>
          <p:cNvPr id="14342" name="Text Box 29"/>
          <p:cNvSpPr txBox="1">
            <a:spLocks noChangeArrowheads="1"/>
          </p:cNvSpPr>
          <p:nvPr/>
        </p:nvSpPr>
        <p:spPr bwMode="auto">
          <a:xfrm>
            <a:off x="5181600" y="1196753"/>
            <a:ext cx="5334000" cy="10156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en-US" sz="2000" b="1" dirty="0">
                <a:latin typeface="&amp;quot"/>
              </a:rPr>
              <a:t>Circuit recognition</a:t>
            </a:r>
            <a:r>
              <a:rPr lang="en-US" sz="2000" dirty="0">
                <a:latin typeface="&amp;quot"/>
              </a:rPr>
              <a:t>: Single resistance (R</a:t>
            </a:r>
            <a:r>
              <a:rPr lang="en-US" sz="1200" dirty="0">
                <a:latin typeface="&amp;quot"/>
              </a:rPr>
              <a:t>B</a:t>
            </a:r>
            <a:r>
              <a:rPr lang="en-US" sz="2000" dirty="0">
                <a:latin typeface="&amp;quot"/>
              </a:rPr>
              <a:t>) between </a:t>
            </a:r>
            <a:r>
              <a:rPr lang="tr-TR" sz="2000" dirty="0" err="1" smtClean="0">
                <a:latin typeface="&amp;quot"/>
              </a:rPr>
              <a:t>power</a:t>
            </a:r>
            <a:r>
              <a:rPr lang="tr-TR" sz="2000" dirty="0" smtClean="0">
                <a:latin typeface="&amp;quot"/>
              </a:rPr>
              <a:t> </a:t>
            </a:r>
            <a:r>
              <a:rPr lang="en-US" sz="2000" dirty="0" smtClean="0">
                <a:latin typeface="&amp;quot"/>
              </a:rPr>
              <a:t>supply </a:t>
            </a:r>
            <a:r>
              <a:rPr lang="en-US" sz="2000" dirty="0">
                <a:latin typeface="&amp;quot"/>
              </a:rPr>
              <a:t>(V</a:t>
            </a:r>
            <a:r>
              <a:rPr lang="en-US" sz="1200" dirty="0">
                <a:latin typeface="&amp;quot"/>
              </a:rPr>
              <a:t>CC</a:t>
            </a:r>
            <a:r>
              <a:rPr lang="en-US" sz="2000" dirty="0">
                <a:latin typeface="&amp;quot"/>
              </a:rPr>
              <a:t>) and base.</a:t>
            </a:r>
            <a:r>
              <a:rPr lang="en-US" sz="2000" dirty="0">
                <a:latin typeface="Roboto"/>
              </a:rPr>
              <a:t> </a:t>
            </a:r>
            <a:r>
              <a:rPr lang="en-US" sz="2000" dirty="0">
                <a:latin typeface="&amp;quot"/>
              </a:rPr>
              <a:t>There is no resistance in the emitter.</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890576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752600" y="274638"/>
            <a:ext cx="8763000" cy="432000"/>
          </a:xfrm>
        </p:spPr>
        <p:txBody>
          <a:bodyPr>
            <a:normAutofit fontScale="90000"/>
          </a:bodyPr>
          <a:lstStyle/>
          <a:p>
            <a:pPr marL="2233613" indent="-2233613"/>
            <a:r>
              <a:rPr lang="tr-TR" b="1" dirty="0"/>
              <a:t>Base </a:t>
            </a:r>
            <a:r>
              <a:rPr lang="tr-TR" b="1" dirty="0" err="1" smtClean="0"/>
              <a:t>bias</a:t>
            </a:r>
            <a:r>
              <a:rPr lang="tr-TR" b="1" dirty="0" smtClean="0"/>
              <a:t> </a:t>
            </a:r>
            <a:r>
              <a:rPr lang="tr-TR" b="1" dirty="0" err="1"/>
              <a:t>characteristics</a:t>
            </a:r>
            <a:r>
              <a:rPr lang="en-US" altLang="en-US" b="1" dirty="0" smtClean="0">
                <a:effectLst>
                  <a:outerShdw blurRad="38100" dist="38100" dir="2700000" algn="tl">
                    <a:srgbClr val="000000">
                      <a:alpha val="43137"/>
                    </a:srgbClr>
                  </a:outerShdw>
                </a:effectLst>
              </a:rPr>
              <a:t>.</a:t>
            </a:r>
            <a:endParaRPr lang="th-TH" altLang="en-US" b="1" dirty="0">
              <a:effectLst>
                <a:outerShdw blurRad="38100" dist="38100" dir="2700000" algn="tl">
                  <a:srgbClr val="000000">
                    <a:alpha val="43137"/>
                  </a:srgbClr>
                </a:outerShdw>
              </a:effectLst>
            </a:endParaRPr>
          </a:p>
        </p:txBody>
      </p:sp>
      <p:graphicFrame>
        <p:nvGraphicFramePr>
          <p:cNvPr id="15364" name="Object 3"/>
          <p:cNvGraphicFramePr>
            <a:graphicFrameLocks noChangeAspect="1"/>
          </p:cNvGraphicFramePr>
          <p:nvPr/>
        </p:nvGraphicFramePr>
        <p:xfrm>
          <a:off x="1600200" y="1371601"/>
          <a:ext cx="4648200" cy="4430713"/>
        </p:xfrm>
        <a:graphic>
          <a:graphicData uri="http://schemas.openxmlformats.org/presentationml/2006/ole">
            <mc:AlternateContent xmlns:mc="http://schemas.openxmlformats.org/markup-compatibility/2006">
              <mc:Choice xmlns:v="urn:schemas-microsoft-com:vml" Requires="v">
                <p:oleObj spid="_x0000_s14434" name="Visio" r:id="rId3" imgW="1797406" imgH="1713586" progId="Visio.Drawing.6">
                  <p:embed/>
                </p:oleObj>
              </mc:Choice>
              <mc:Fallback>
                <p:oleObj name="Visio" r:id="rId3" imgW="1797406" imgH="1713586" progId="Visio.Drawing.6">
                  <p:embed/>
                  <p:pic>
                    <p:nvPicPr>
                      <p:cNvPr id="1536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1"/>
                        <a:ext cx="4648200" cy="443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5" name="Object 6"/>
          <p:cNvGraphicFramePr>
            <a:graphicFrameLocks noChangeAspect="1"/>
          </p:cNvGraphicFramePr>
          <p:nvPr>
            <p:extLst/>
          </p:nvPr>
        </p:nvGraphicFramePr>
        <p:xfrm>
          <a:off x="7010400" y="2209800"/>
          <a:ext cx="1600200" cy="1371600"/>
        </p:xfrm>
        <a:graphic>
          <a:graphicData uri="http://schemas.openxmlformats.org/presentationml/2006/ole">
            <mc:AlternateContent xmlns:mc="http://schemas.openxmlformats.org/markup-compatibility/2006">
              <mc:Choice xmlns:v="urn:schemas-microsoft-com:vml" Requires="v">
                <p:oleObj spid="_x0000_s14435" name="Equation" r:id="rId5" imgW="800100" imgH="685800" progId="Equation.DSMT4">
                  <p:embed/>
                </p:oleObj>
              </mc:Choice>
              <mc:Fallback>
                <p:oleObj name="Equation" r:id="rId5" imgW="800100" imgH="685800" progId="Equation.DSMT4">
                  <p:embed/>
                  <p:pic>
                    <p:nvPicPr>
                      <p:cNvPr id="1536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2209800"/>
                        <a:ext cx="1600200" cy="1371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7"/>
          <p:cNvSpPr txBox="1">
            <a:spLocks noChangeArrowheads="1"/>
          </p:cNvSpPr>
          <p:nvPr/>
        </p:nvSpPr>
        <p:spPr bwMode="auto">
          <a:xfrm>
            <a:off x="5023892" y="2353872"/>
            <a:ext cx="1872208" cy="715089"/>
          </a:xfrm>
          <a:prstGeom prst="wedgeRoundRectCallout">
            <a:avLst>
              <a:gd name="adj1" fmla="val 57661"/>
              <a:gd name="adj2" fmla="val 9220"/>
              <a:gd name="adj3" fmla="val 16667"/>
            </a:avLst>
          </a:prstGeom>
          <a:noFill/>
          <a:ln w="19050">
            <a:solidFill>
              <a:schemeClr val="tx1"/>
            </a:solidFill>
          </a:ln>
          <a:effectLs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tr-TR" altLang="en-US" sz="1800" dirty="0">
                <a:solidFill>
                  <a:srgbClr val="000000"/>
                </a:solidFill>
                <a:latin typeface="Comic Sans MS" panose="030F0702030302020204" pitchFamily="66" charset="0"/>
              </a:rPr>
              <a:t>Maksimum </a:t>
            </a:r>
            <a:r>
              <a:rPr lang="tr-TR" altLang="en-US" sz="1800" dirty="0" err="1">
                <a:solidFill>
                  <a:srgbClr val="000000"/>
                </a:solidFill>
                <a:latin typeface="Comic Sans MS" panose="030F0702030302020204" pitchFamily="66" charset="0"/>
              </a:rPr>
              <a:t>I</a:t>
            </a:r>
            <a:r>
              <a:rPr lang="tr-TR" altLang="en-US" sz="1800" baseline="-25000" dirty="0" err="1">
                <a:solidFill>
                  <a:srgbClr val="000000"/>
                </a:solidFill>
                <a:latin typeface="Comic Sans MS" panose="030F0702030302020204" pitchFamily="66" charset="0"/>
              </a:rPr>
              <a:t>c</a:t>
            </a:r>
            <a:r>
              <a:rPr lang="tr-TR" altLang="en-US" sz="1800" dirty="0">
                <a:solidFill>
                  <a:srgbClr val="000000"/>
                </a:solidFill>
                <a:latin typeface="Comic Sans MS" panose="030F0702030302020204" pitchFamily="66" charset="0"/>
              </a:rPr>
              <a:t> </a:t>
            </a:r>
            <a:r>
              <a:rPr lang="tr-TR" altLang="en-US" sz="1800" dirty="0" err="1" smtClean="0">
                <a:solidFill>
                  <a:srgbClr val="000000"/>
                </a:solidFill>
                <a:latin typeface="Comic Sans MS" panose="030F0702030302020204" pitchFamily="66" charset="0"/>
              </a:rPr>
              <a:t>current</a:t>
            </a:r>
            <a:endParaRPr lang="th-TH" altLang="en-US" sz="1800" dirty="0">
              <a:solidFill>
                <a:srgbClr val="000000"/>
              </a:solidFill>
              <a:latin typeface="Comic Sans MS" panose="030F0702030302020204" pitchFamily="66" charset="0"/>
            </a:endParaRPr>
          </a:p>
        </p:txBody>
      </p:sp>
      <p:sp>
        <p:nvSpPr>
          <p:cNvPr id="15367" name="Text Box 8"/>
          <p:cNvSpPr txBox="1">
            <a:spLocks noChangeArrowheads="1"/>
          </p:cNvSpPr>
          <p:nvPr/>
        </p:nvSpPr>
        <p:spPr bwMode="auto">
          <a:xfrm>
            <a:off x="6096000" y="3962401"/>
            <a:ext cx="4176464" cy="46166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None/>
            </a:pPr>
            <a:r>
              <a:rPr lang="tr-TR" altLang="en-US" sz="2400" dirty="0" smtClean="0">
                <a:solidFill>
                  <a:srgbClr val="000000"/>
                </a:solidFill>
                <a:latin typeface="Comic Sans MS" panose="030F0702030302020204" pitchFamily="66" charset="0"/>
              </a:rPr>
              <a:t>Operating </a:t>
            </a:r>
            <a:r>
              <a:rPr lang="tr-TR" altLang="en-US" sz="2400" dirty="0" err="1" smtClean="0">
                <a:solidFill>
                  <a:srgbClr val="000000"/>
                </a:solidFill>
                <a:latin typeface="Comic Sans MS" panose="030F0702030302020204" pitchFamily="66" charset="0"/>
              </a:rPr>
              <a:t>point</a:t>
            </a:r>
            <a:r>
              <a:rPr lang="tr-TR" altLang="en-US" sz="2400" dirty="0" smtClean="0">
                <a:solidFill>
                  <a:srgbClr val="000000"/>
                </a:solidFill>
                <a:latin typeface="Comic Sans MS" panose="030F0702030302020204" pitchFamily="66" charset="0"/>
              </a:rPr>
              <a:t> </a:t>
            </a:r>
            <a:r>
              <a:rPr lang="tr-TR" altLang="en-US" sz="2400" dirty="0" err="1" smtClean="0">
                <a:solidFill>
                  <a:srgbClr val="000000"/>
                </a:solidFill>
                <a:latin typeface="Comic Sans MS" panose="030F0702030302020204" pitchFamily="66" charset="0"/>
              </a:rPr>
              <a:t>equations</a:t>
            </a:r>
            <a:r>
              <a:rPr lang="tr-TR" altLang="en-US" sz="2400" dirty="0" smtClean="0">
                <a:solidFill>
                  <a:srgbClr val="000000"/>
                </a:solidFill>
                <a:latin typeface="Comic Sans MS" panose="030F0702030302020204" pitchFamily="66" charset="0"/>
              </a:rPr>
              <a:t>:</a:t>
            </a:r>
            <a:endParaRPr lang="th-TH" altLang="en-US" sz="2400" dirty="0">
              <a:solidFill>
                <a:srgbClr val="000000"/>
              </a:solidFill>
              <a:latin typeface="Comic Sans MS" panose="030F0702030302020204" pitchFamily="66" charset="0"/>
            </a:endParaRPr>
          </a:p>
        </p:txBody>
      </p:sp>
      <p:graphicFrame>
        <p:nvGraphicFramePr>
          <p:cNvPr id="15368" name="Object 9"/>
          <p:cNvGraphicFramePr>
            <a:graphicFrameLocks noChangeAspect="1"/>
          </p:cNvGraphicFramePr>
          <p:nvPr>
            <p:extLst/>
          </p:nvPr>
        </p:nvGraphicFramePr>
        <p:xfrm>
          <a:off x="7010400" y="4572000"/>
          <a:ext cx="2133600" cy="1847850"/>
        </p:xfrm>
        <a:graphic>
          <a:graphicData uri="http://schemas.openxmlformats.org/presentationml/2006/ole">
            <mc:AlternateContent xmlns:mc="http://schemas.openxmlformats.org/markup-compatibility/2006">
              <mc:Choice xmlns:v="urn:schemas-microsoft-com:vml" Requires="v">
                <p:oleObj spid="_x0000_s14436" name="Equation" r:id="rId7" imgW="1040948" imgH="901309" progId="Equation.DSMT4">
                  <p:embed/>
                </p:oleObj>
              </mc:Choice>
              <mc:Fallback>
                <p:oleObj name="Equation" r:id="rId7" imgW="1040948" imgH="901309" progId="Equation.DSMT4">
                  <p:embed/>
                  <p:pic>
                    <p:nvPicPr>
                      <p:cNvPr id="1536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4572000"/>
                        <a:ext cx="2133600" cy="18478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7"/>
          <p:cNvSpPr txBox="1">
            <a:spLocks noChangeArrowheads="1"/>
          </p:cNvSpPr>
          <p:nvPr/>
        </p:nvSpPr>
        <p:spPr bwMode="auto">
          <a:xfrm>
            <a:off x="6248400" y="1752601"/>
            <a:ext cx="3736032" cy="46166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spcBef>
                <a:spcPct val="50000"/>
              </a:spcBef>
              <a:buFontTx/>
              <a:buNone/>
            </a:pPr>
            <a:r>
              <a:rPr lang="tr-TR" sz="2400" dirty="0" err="1">
                <a:latin typeface="Roboto"/>
              </a:rPr>
              <a:t>Load</a:t>
            </a:r>
            <a:r>
              <a:rPr lang="tr-TR" sz="2400" dirty="0">
                <a:latin typeface="Roboto"/>
              </a:rPr>
              <a:t> </a:t>
            </a:r>
            <a:r>
              <a:rPr lang="tr-TR" sz="2400" dirty="0" err="1">
                <a:latin typeface="Roboto"/>
              </a:rPr>
              <a:t>line</a:t>
            </a:r>
            <a:r>
              <a:rPr lang="tr-TR" sz="2400" dirty="0">
                <a:latin typeface="Roboto"/>
              </a:rPr>
              <a:t> </a:t>
            </a:r>
            <a:r>
              <a:rPr lang="tr-TR" sz="2400" dirty="0" err="1">
                <a:latin typeface="Roboto"/>
              </a:rPr>
              <a:t>equations</a:t>
            </a:r>
            <a:r>
              <a:rPr lang="tr-TR" sz="2400" dirty="0">
                <a:latin typeface="Roboto"/>
              </a:rPr>
              <a:t>:</a:t>
            </a:r>
            <a:endParaRPr lang="th-TH" altLang="en-US" sz="24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875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8"/>
          <p:cNvGraphicFramePr>
            <a:graphicFrameLocks noChangeAspect="1"/>
          </p:cNvGraphicFramePr>
          <p:nvPr>
            <p:extLst>
              <p:ext uri="{D42A27DB-BD31-4B8C-83A1-F6EECF244321}">
                <p14:modId xmlns:p14="http://schemas.microsoft.com/office/powerpoint/2010/main" val="1935972948"/>
              </p:ext>
            </p:extLst>
          </p:nvPr>
        </p:nvGraphicFramePr>
        <p:xfrm>
          <a:off x="3531601" y="1983923"/>
          <a:ext cx="4864253" cy="4584082"/>
        </p:xfrm>
        <a:graphic>
          <a:graphicData uri="http://schemas.openxmlformats.org/presentationml/2006/ole">
            <mc:AlternateContent xmlns:mc="http://schemas.openxmlformats.org/markup-compatibility/2006">
              <mc:Choice xmlns:v="urn:schemas-microsoft-com:vml" Requires="v">
                <p:oleObj spid="_x0000_s16414" name="Visio" r:id="rId3" imgW="1817827" imgH="1713586" progId="Visio.Drawing.11">
                  <p:embed/>
                </p:oleObj>
              </mc:Choice>
              <mc:Fallback>
                <p:oleObj name="Visio" r:id="rId3" imgW="1817827" imgH="1713586" progId="Visio.Drawing.11">
                  <p:embed/>
                  <p:pic>
                    <p:nvPicPr>
                      <p:cNvPr id="1638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601" y="1983923"/>
                        <a:ext cx="4864253" cy="4584082"/>
                      </a:xfrm>
                      <a:prstGeom prst="rect">
                        <a:avLst/>
                      </a:prstGeom>
                      <a:noFill/>
                      <a:ln>
                        <a:noFill/>
                      </a:ln>
                      <a:effectLst/>
                      <a:extLst/>
                    </p:spPr>
                  </p:pic>
                </p:oleObj>
              </mc:Fallback>
            </mc:AlternateContent>
          </a:graphicData>
        </a:graphic>
      </p:graphicFrame>
      <p:sp>
        <p:nvSpPr>
          <p:cNvPr id="5" name="Rectangle 4"/>
          <p:cNvSpPr/>
          <p:nvPr/>
        </p:nvSpPr>
        <p:spPr>
          <a:xfrm>
            <a:off x="1020618" y="12198"/>
            <a:ext cx="8996218" cy="954107"/>
          </a:xfrm>
          <a:prstGeom prst="rect">
            <a:avLst/>
          </a:prstGeom>
        </p:spPr>
        <p:txBody>
          <a:bodyPr wrap="square">
            <a:spAutoFit/>
          </a:bodyPr>
          <a:lstStyle/>
          <a:p>
            <a:r>
              <a:rPr lang="tr-TR" altLang="en-US" sz="2800" dirty="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2. </a:t>
            </a:r>
            <a:r>
              <a:rPr lang="tr-TR" altLang="en-US" sz="28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(Gerilim </a:t>
            </a:r>
            <a:r>
              <a:rPr lang="tr-TR" altLang="en-US" sz="28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bölücülü</a:t>
            </a:r>
            <a:r>
              <a:rPr lang="tr-TR" altLang="en-US" sz="28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28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kutuplama</a:t>
            </a:r>
            <a:r>
              <a:rPr lang="tr-TR" altLang="en-US" sz="28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a:t>
            </a:r>
            <a:r>
              <a:rPr lang="tr-TR" altLang="en-US" sz="28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Voltage</a:t>
            </a:r>
            <a:r>
              <a:rPr lang="tr-TR" altLang="en-US" sz="28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2800" dirty="0" err="1">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divider</a:t>
            </a:r>
            <a:r>
              <a:rPr lang="tr-TR" altLang="en-US" sz="2800" dirty="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2800" dirty="0" err="1">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bias</a:t>
            </a:r>
            <a:r>
              <a:rPr lang="tr-TR" altLang="en-US" sz="2800" dirty="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28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circuit</a:t>
            </a:r>
            <a:r>
              <a:rPr lang="en-US" altLang="en-US" sz="28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a:t>
            </a:r>
            <a:endParaRPr lang="tr-TR" sz="2800" dirty="0"/>
          </a:p>
        </p:txBody>
      </p:sp>
      <p:sp>
        <p:nvSpPr>
          <p:cNvPr id="6" name="TextBox 5"/>
          <p:cNvSpPr txBox="1"/>
          <p:nvPr/>
        </p:nvSpPr>
        <p:spPr>
          <a:xfrm>
            <a:off x="1653309" y="1152926"/>
            <a:ext cx="8857673" cy="830997"/>
          </a:xfrm>
          <a:prstGeom prst="rect">
            <a:avLst/>
          </a:prstGeom>
          <a:noFill/>
        </p:spPr>
        <p:txBody>
          <a:bodyPr wrap="square" rtlCol="0">
            <a:spAutoFit/>
          </a:bodyPr>
          <a:lstStyle/>
          <a:p>
            <a:pPr marL="342900" indent="-342900">
              <a:buFont typeface="Wingdings" panose="05000000000000000000" pitchFamily="2" charset="2"/>
              <a:buChar char="§"/>
            </a:pPr>
            <a:r>
              <a:rPr lang="tr-TR" sz="2400" dirty="0" smtClean="0">
                <a:solidFill>
                  <a:srgbClr val="C00000"/>
                </a:solidFill>
                <a:latin typeface="Comic Sans MS" panose="030F0702030302020204" pitchFamily="66" charset="0"/>
              </a:rPr>
              <a:t>1. </a:t>
            </a:r>
            <a:r>
              <a:rPr lang="tr-TR" sz="2400" dirty="0" smtClean="0">
                <a:solidFill>
                  <a:srgbClr val="C00000"/>
                </a:solidFill>
                <a:latin typeface="Comic Sans MS" panose="030F0702030302020204" pitchFamily="66" charset="0"/>
              </a:rPr>
              <a:t>Step</a:t>
            </a:r>
            <a:r>
              <a:rPr lang="tr-TR" sz="2400" dirty="0" smtClean="0">
                <a:latin typeface="Comic Sans MS" panose="030F0702030302020204" pitchFamily="66" charset="0"/>
              </a:rPr>
              <a:t>: </a:t>
            </a:r>
            <a:r>
              <a:rPr lang="en-US" sz="2400" dirty="0">
                <a:latin typeface="Roboto"/>
              </a:rPr>
              <a:t>The circuit is rearranged so that all capacities are open circuit:</a:t>
            </a:r>
            <a:endParaRPr lang="tr-TR" sz="2400" dirty="0">
              <a:latin typeface="Comic Sans MS" panose="030F0702030302020204" pitchFamily="66" charset="0"/>
            </a:endParaRPr>
          </a:p>
        </p:txBody>
      </p:sp>
    </p:spTree>
    <p:extLst>
      <p:ext uri="{BB962C8B-B14F-4D97-AF65-F5344CB8AC3E}">
        <p14:creationId xmlns:p14="http://schemas.microsoft.com/office/powerpoint/2010/main" val="112054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228600" y="274638"/>
            <a:ext cx="11963400" cy="432000"/>
          </a:xfrm>
        </p:spPr>
        <p:txBody>
          <a:bodyPr>
            <a:noAutofit/>
          </a:bodyPr>
          <a:lstStyle/>
          <a:p>
            <a:pPr marL="2233613" indent="-2233613" algn="l" eaLnBrk="1" hangingPunct="1"/>
            <a:r>
              <a:rPr lang="tr-TR" altLang="en-US" sz="3200" dirty="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2. Gerilim </a:t>
            </a:r>
            <a:r>
              <a:rPr lang="tr-TR" altLang="en-US" sz="3200" dirty="0" err="1">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bölücülü</a:t>
            </a:r>
            <a:r>
              <a:rPr lang="tr-TR" altLang="en-US" sz="3200" dirty="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32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kutuplama</a:t>
            </a:r>
            <a:r>
              <a:rPr lang="tr-TR"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32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Voltage</a:t>
            </a:r>
            <a:r>
              <a:rPr lang="tr-TR"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32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divider</a:t>
            </a:r>
            <a:r>
              <a:rPr lang="tr-TR"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32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bias</a:t>
            </a:r>
            <a:r>
              <a:rPr lang="tr-TR"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 </a:t>
            </a:r>
            <a:r>
              <a:rPr lang="tr-TR" altLang="en-US" sz="3200" dirty="0" err="1"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circuit</a:t>
            </a:r>
            <a:r>
              <a:rPr lang="tr-TR"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a:t>
            </a:r>
            <a:r>
              <a:rPr lang="en-US" altLang="en-US" sz="3200" dirty="0" smtClean="0">
                <a:effectLst>
                  <a:outerShdw blurRad="38100" dist="38100" dir="2700000" algn="tl">
                    <a:srgbClr val="000000">
                      <a:alpha val="43137"/>
                    </a:srgbClr>
                  </a:outerShdw>
                </a:effectLst>
                <a:latin typeface="Comic Sans MS" panose="030F0702030302020204" pitchFamily="66" charset="0"/>
                <a:cs typeface="Times New Roman" panose="02020603050405020304" pitchFamily="18" charset="0"/>
              </a:rPr>
              <a:t>.</a:t>
            </a:r>
            <a:endParaRPr lang="th-TH" altLang="en-US" sz="3200" dirty="0">
              <a:effectLst>
                <a:outerShdw blurRad="38100" dist="38100" dir="2700000" algn="tl">
                  <a:srgbClr val="000000">
                    <a:alpha val="43137"/>
                  </a:srgbClr>
                </a:outerShdw>
              </a:effectLst>
              <a:latin typeface="Comic Sans MS" panose="030F0702030302020204" pitchFamily="66" charset="0"/>
            </a:endParaRPr>
          </a:p>
        </p:txBody>
      </p:sp>
      <p:pic>
        <p:nvPicPr>
          <p:cNvPr id="6" name="Picture 5"/>
          <p:cNvPicPr>
            <a:picLocks noChangeAspect="1"/>
          </p:cNvPicPr>
          <p:nvPr/>
        </p:nvPicPr>
        <p:blipFill>
          <a:blip r:embed="rId2"/>
          <a:stretch>
            <a:fillRect/>
          </a:stretch>
        </p:blipFill>
        <p:spPr>
          <a:xfrm>
            <a:off x="785813" y="865043"/>
            <a:ext cx="10183430" cy="5489575"/>
          </a:xfrm>
          <a:prstGeom prst="rect">
            <a:avLst/>
          </a:prstGeom>
        </p:spPr>
      </p:pic>
    </p:spTree>
    <p:extLst>
      <p:ext uri="{BB962C8B-B14F-4D97-AF65-F5344CB8AC3E}">
        <p14:creationId xmlns:p14="http://schemas.microsoft.com/office/powerpoint/2010/main" val="24806341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2525" y="195262"/>
            <a:ext cx="9886950" cy="6467475"/>
          </a:xfrm>
          <a:prstGeom prst="rect">
            <a:avLst/>
          </a:prstGeom>
        </p:spPr>
      </p:pic>
    </p:spTree>
    <p:extLst>
      <p:ext uri="{BB962C8B-B14F-4D97-AF65-F5344CB8AC3E}">
        <p14:creationId xmlns:p14="http://schemas.microsoft.com/office/powerpoint/2010/main" val="14516919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4025" y="576262"/>
            <a:ext cx="8743950" cy="5705475"/>
          </a:xfrm>
          <a:prstGeom prst="rect">
            <a:avLst/>
          </a:prstGeom>
        </p:spPr>
      </p:pic>
    </p:spTree>
    <p:extLst>
      <p:ext uri="{BB962C8B-B14F-4D97-AF65-F5344CB8AC3E}">
        <p14:creationId xmlns:p14="http://schemas.microsoft.com/office/powerpoint/2010/main" val="23905876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0737" y="523875"/>
            <a:ext cx="8010525" cy="5810250"/>
          </a:xfrm>
          <a:prstGeom prst="rect">
            <a:avLst/>
          </a:prstGeom>
        </p:spPr>
      </p:pic>
    </p:spTree>
    <p:extLst>
      <p:ext uri="{BB962C8B-B14F-4D97-AF65-F5344CB8AC3E}">
        <p14:creationId xmlns:p14="http://schemas.microsoft.com/office/powerpoint/2010/main" val="3187964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715655" y="43977"/>
            <a:ext cx="8763000" cy="1143000"/>
          </a:xfrm>
        </p:spPr>
        <p:txBody>
          <a:bodyPr/>
          <a:lstStyle/>
          <a:p>
            <a:pPr algn="l" eaLnBrk="1" hangingPunct="1"/>
            <a:r>
              <a:rPr lang="en-US" dirty="0"/>
              <a:t>Stability of the voltage divider </a:t>
            </a:r>
            <a:r>
              <a:rPr lang="tr-TR" dirty="0" err="1" smtClean="0"/>
              <a:t>bias</a:t>
            </a:r>
            <a:r>
              <a:rPr lang="tr-TR" dirty="0" smtClean="0"/>
              <a:t> </a:t>
            </a:r>
            <a:r>
              <a:rPr lang="en-US" dirty="0" smtClean="0"/>
              <a:t>circuit</a:t>
            </a:r>
            <a:endParaRPr lang="th-TH" altLang="en-US" dirty="0">
              <a:solidFill>
                <a:schemeClr val="tx1"/>
              </a:solidFill>
              <a:effectLst>
                <a:outerShdw blurRad="38100" dist="38100" dir="2700000" algn="tl">
                  <a:srgbClr val="000000">
                    <a:alpha val="43137"/>
                  </a:srgbClr>
                </a:outerShdw>
              </a:effectLst>
            </a:endParaRPr>
          </a:p>
        </p:txBody>
      </p:sp>
      <p:sp>
        <p:nvSpPr>
          <p:cNvPr id="21508" name="Text Box 3"/>
          <p:cNvSpPr txBox="1">
            <a:spLocks noChangeArrowheads="1"/>
          </p:cNvSpPr>
          <p:nvPr/>
        </p:nvSpPr>
        <p:spPr bwMode="auto">
          <a:xfrm>
            <a:off x="1847528" y="1138126"/>
            <a:ext cx="7618040" cy="64633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thaiDist" fontAlgn="base">
              <a:spcBef>
                <a:spcPct val="50000"/>
              </a:spcBef>
              <a:spcAft>
                <a:spcPct val="0"/>
              </a:spcAft>
              <a:buNone/>
            </a:pPr>
            <a:r>
              <a:rPr lang="en-US" sz="1800" dirty="0">
                <a:latin typeface="Roboto"/>
              </a:rPr>
              <a:t>In the </a:t>
            </a:r>
            <a:r>
              <a:rPr lang="tr-TR" sz="1800" dirty="0" err="1" smtClean="0">
                <a:latin typeface="Roboto"/>
              </a:rPr>
              <a:t>bias</a:t>
            </a:r>
            <a:r>
              <a:rPr lang="en-US" sz="1800" dirty="0" smtClean="0">
                <a:latin typeface="Roboto"/>
              </a:rPr>
              <a:t> </a:t>
            </a:r>
            <a:r>
              <a:rPr lang="en-US" sz="1800" dirty="0">
                <a:latin typeface="Roboto"/>
              </a:rPr>
              <a:t>circuit with voltage divider, the </a:t>
            </a:r>
            <a:r>
              <a:rPr lang="en-US" sz="1800" dirty="0" err="1">
                <a:latin typeface="Roboto"/>
              </a:rPr>
              <a:t>h</a:t>
            </a:r>
            <a:r>
              <a:rPr lang="en-US" sz="1200" dirty="0" err="1">
                <a:latin typeface="Roboto"/>
              </a:rPr>
              <a:t>FE</a:t>
            </a:r>
            <a:r>
              <a:rPr lang="en-US" sz="1800" dirty="0">
                <a:latin typeface="Roboto"/>
              </a:rPr>
              <a:t> dependence of the operating point is less than that of the base </a:t>
            </a:r>
            <a:r>
              <a:rPr lang="tr-TR" sz="1800" dirty="0" err="1" smtClean="0">
                <a:latin typeface="Roboto"/>
              </a:rPr>
              <a:t>bias</a:t>
            </a:r>
            <a:r>
              <a:rPr lang="en-US" sz="1800" dirty="0" smtClean="0">
                <a:latin typeface="Roboto"/>
              </a:rPr>
              <a:t> </a:t>
            </a:r>
            <a:r>
              <a:rPr lang="en-US" sz="1800" dirty="0">
                <a:latin typeface="Roboto"/>
              </a:rPr>
              <a:t>circuit.</a:t>
            </a:r>
            <a:endParaRPr lang="th-TH" altLang="en-US" sz="1800" dirty="0">
              <a:solidFill>
                <a:srgbClr val="000000"/>
              </a:solidFill>
              <a:latin typeface="Comic Sans MS" panose="030F0702030302020204" pitchFamily="66" charset="0"/>
            </a:endParaRPr>
          </a:p>
        </p:txBody>
      </p:sp>
      <p:sp>
        <p:nvSpPr>
          <p:cNvPr id="21509" name="Text Box 4"/>
          <p:cNvSpPr txBox="1">
            <a:spLocks noChangeArrowheads="1"/>
          </p:cNvSpPr>
          <p:nvPr/>
        </p:nvSpPr>
        <p:spPr bwMode="auto">
          <a:xfrm>
            <a:off x="1847528" y="1844824"/>
            <a:ext cx="7807938" cy="3693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tr-TR" altLang="en-US" sz="1800" dirty="0" err="1" smtClean="0">
                <a:solidFill>
                  <a:srgbClr val="000000"/>
                </a:solidFill>
                <a:latin typeface="Comic Sans MS" panose="030F0702030302020204" pitchFamily="66" charset="0"/>
              </a:rPr>
              <a:t>For</a:t>
            </a:r>
            <a:r>
              <a:rPr lang="tr-TR" altLang="en-US" sz="1800" dirty="0" smtClean="0">
                <a:solidFill>
                  <a:srgbClr val="000000"/>
                </a:solidFill>
                <a:latin typeface="Comic Sans MS" panose="030F0702030302020204" pitchFamily="66" charset="0"/>
              </a:rPr>
              <a:t> </a:t>
            </a:r>
            <a:r>
              <a:rPr lang="tr-TR" altLang="en-US" sz="1800" dirty="0" err="1" smtClean="0">
                <a:solidFill>
                  <a:srgbClr val="000000"/>
                </a:solidFill>
                <a:latin typeface="Comic Sans MS" panose="030F0702030302020204" pitchFamily="66" charset="0"/>
              </a:rPr>
              <a:t>example</a:t>
            </a:r>
            <a:r>
              <a:rPr lang="en-US" altLang="en-US" sz="1800" dirty="0" smtClean="0">
                <a:solidFill>
                  <a:srgbClr val="000000"/>
                </a:solidFill>
                <a:latin typeface="Comic Sans MS" panose="030F0702030302020204" pitchFamily="66" charset="0"/>
              </a:rPr>
              <a:t>, </a:t>
            </a: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E</a:t>
            </a:r>
            <a:r>
              <a:rPr lang="en-US" altLang="en-US" sz="1800" dirty="0">
                <a:solidFill>
                  <a:srgbClr val="000000"/>
                </a:solidFill>
                <a:latin typeface="Comic Sans MS" panose="030F0702030302020204" pitchFamily="66" charset="0"/>
              </a:rPr>
              <a:t> </a:t>
            </a:r>
            <a:r>
              <a:rPr lang="tr-TR" altLang="en-US" sz="1800" dirty="0">
                <a:solidFill>
                  <a:srgbClr val="000000"/>
                </a:solidFill>
                <a:latin typeface="Comic Sans MS" panose="030F0702030302020204" pitchFamily="66" charset="0"/>
              </a:rPr>
              <a:t> </a:t>
            </a:r>
            <a:r>
              <a:rPr lang="en-US" altLang="en-US" sz="1800" dirty="0">
                <a:solidFill>
                  <a:srgbClr val="000000"/>
                </a:solidFill>
                <a:latin typeface="Comic Sans MS" panose="030F0702030302020204" pitchFamily="66" charset="0"/>
              </a:rPr>
              <a:t>10 mA</a:t>
            </a:r>
            <a:r>
              <a:rPr lang="tr-TR" altLang="en-US" sz="1800" dirty="0">
                <a:solidFill>
                  <a:srgbClr val="000000"/>
                </a:solidFill>
                <a:latin typeface="Comic Sans MS" panose="030F0702030302020204" pitchFamily="66" charset="0"/>
              </a:rPr>
              <a:t> </a:t>
            </a:r>
            <a:r>
              <a:rPr lang="tr-TR" altLang="en-US" sz="1800" dirty="0" smtClean="0">
                <a:solidFill>
                  <a:srgbClr val="000000"/>
                </a:solidFill>
                <a:latin typeface="Comic Sans MS" panose="030F0702030302020204" pitchFamily="66" charset="0"/>
              </a:rPr>
              <a:t>, </a:t>
            </a:r>
            <a:r>
              <a:rPr lang="en-US" altLang="en-US" sz="1800" i="1" dirty="0" err="1" smtClean="0">
                <a:solidFill>
                  <a:srgbClr val="000000"/>
                </a:solidFill>
                <a:latin typeface="Comic Sans MS" panose="030F0702030302020204" pitchFamily="66" charset="0"/>
              </a:rPr>
              <a:t>h</a:t>
            </a:r>
            <a:r>
              <a:rPr lang="en-US" altLang="en-US" sz="1800" i="1" baseline="-25000" dirty="0" err="1" smtClean="0">
                <a:solidFill>
                  <a:srgbClr val="000000"/>
                </a:solidFill>
                <a:latin typeface="Comic Sans MS" panose="030F0702030302020204" pitchFamily="66" charset="0"/>
              </a:rPr>
              <a:t>FE</a:t>
            </a:r>
            <a:r>
              <a:rPr lang="en-US" altLang="en-US" sz="1800" dirty="0" smtClean="0">
                <a:solidFill>
                  <a:srgbClr val="000000"/>
                </a:solidFill>
                <a:latin typeface="Comic Sans MS" panose="030F0702030302020204" pitchFamily="66" charset="0"/>
              </a:rPr>
              <a:t> </a:t>
            </a:r>
            <a:r>
              <a:rPr lang="tr-TR" altLang="en-US" sz="1800" dirty="0" err="1" smtClean="0">
                <a:solidFill>
                  <a:srgbClr val="000000"/>
                </a:solidFill>
                <a:latin typeface="Comic Sans MS" panose="030F0702030302020204" pitchFamily="66" charset="0"/>
              </a:rPr>
              <a:t>changes</a:t>
            </a:r>
            <a:r>
              <a:rPr lang="tr-TR" altLang="en-US" sz="1800" dirty="0" smtClean="0">
                <a:solidFill>
                  <a:srgbClr val="000000"/>
                </a:solidFill>
                <a:latin typeface="Comic Sans MS" panose="030F0702030302020204" pitchFamily="66" charset="0"/>
              </a:rPr>
              <a:t> </a:t>
            </a:r>
            <a:r>
              <a:rPr lang="tr-TR" altLang="en-US" sz="1800" dirty="0" err="1" smtClean="0">
                <a:solidFill>
                  <a:srgbClr val="000000"/>
                </a:solidFill>
                <a:latin typeface="Comic Sans MS" panose="030F0702030302020204" pitchFamily="66" charset="0"/>
              </a:rPr>
              <a:t>between</a:t>
            </a:r>
            <a:r>
              <a:rPr lang="tr-TR" altLang="en-US" sz="1800" dirty="0" smtClean="0">
                <a:solidFill>
                  <a:srgbClr val="000000"/>
                </a:solidFill>
                <a:latin typeface="Comic Sans MS" panose="030F0702030302020204" pitchFamily="66" charset="0"/>
              </a:rPr>
              <a:t>  </a:t>
            </a:r>
            <a:r>
              <a:rPr lang="en-US" altLang="en-US" sz="1800" dirty="0">
                <a:solidFill>
                  <a:srgbClr val="000000"/>
                </a:solidFill>
                <a:latin typeface="Comic Sans MS" panose="030F0702030302020204" pitchFamily="66" charset="0"/>
              </a:rPr>
              <a:t>100 </a:t>
            </a:r>
            <a:r>
              <a:rPr lang="tr-TR" altLang="en-US" sz="1800" dirty="0" err="1" smtClean="0">
                <a:solidFill>
                  <a:srgbClr val="000000"/>
                </a:solidFill>
                <a:latin typeface="Comic Sans MS" panose="030F0702030302020204" pitchFamily="66" charset="0"/>
              </a:rPr>
              <a:t>and</a:t>
            </a:r>
            <a:r>
              <a:rPr lang="tr-TR" altLang="en-US" sz="1800" dirty="0" smtClean="0">
                <a:solidFill>
                  <a:srgbClr val="000000"/>
                </a:solidFill>
                <a:latin typeface="Comic Sans MS" panose="030F0702030302020204" pitchFamily="66" charset="0"/>
              </a:rPr>
              <a:t> </a:t>
            </a:r>
            <a:r>
              <a:rPr lang="en-US" altLang="en-US" sz="1800" dirty="0" smtClean="0">
                <a:solidFill>
                  <a:srgbClr val="000000"/>
                </a:solidFill>
                <a:latin typeface="Comic Sans MS" panose="030F0702030302020204" pitchFamily="66" charset="0"/>
              </a:rPr>
              <a:t>300</a:t>
            </a:r>
            <a:endParaRPr lang="th-TH" altLang="en-US" sz="1800" dirty="0">
              <a:solidFill>
                <a:srgbClr val="000000"/>
              </a:solidFill>
              <a:latin typeface="Comic Sans MS" panose="030F0702030302020204" pitchFamily="66" charset="0"/>
            </a:endParaRPr>
          </a:p>
        </p:txBody>
      </p:sp>
      <p:graphicFrame>
        <p:nvGraphicFramePr>
          <p:cNvPr id="21510" name="Object 5"/>
          <p:cNvGraphicFramePr>
            <a:graphicFrameLocks noChangeAspect="1"/>
          </p:cNvGraphicFramePr>
          <p:nvPr>
            <p:extLst>
              <p:ext uri="{D42A27DB-BD31-4B8C-83A1-F6EECF244321}">
                <p14:modId xmlns:p14="http://schemas.microsoft.com/office/powerpoint/2010/main" val="548266315"/>
              </p:ext>
            </p:extLst>
          </p:nvPr>
        </p:nvGraphicFramePr>
        <p:xfrm>
          <a:off x="1847528" y="2366726"/>
          <a:ext cx="7467600" cy="733425"/>
        </p:xfrm>
        <a:graphic>
          <a:graphicData uri="http://schemas.openxmlformats.org/presentationml/2006/ole">
            <mc:AlternateContent xmlns:mc="http://schemas.openxmlformats.org/markup-compatibility/2006">
              <mc:Choice xmlns:v="urn:schemas-microsoft-com:vml" Requires="v">
                <p:oleObj spid="_x0000_s19512" name="Equation" r:id="rId3" imgW="4394200" imgH="431800" progId="Equation.DSMT4">
                  <p:embed/>
                </p:oleObj>
              </mc:Choice>
              <mc:Fallback>
                <p:oleObj name="Equation" r:id="rId3" imgW="4394200" imgH="431800" progId="Equation.DSMT4">
                  <p:embed/>
                  <p:pic>
                    <p:nvPicPr>
                      <p:cNvPr id="2151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2366726"/>
                        <a:ext cx="746760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1" name="Object 6"/>
          <p:cNvGraphicFramePr>
            <a:graphicFrameLocks noChangeAspect="1"/>
          </p:cNvGraphicFramePr>
          <p:nvPr>
            <p:extLst/>
          </p:nvPr>
        </p:nvGraphicFramePr>
        <p:xfrm>
          <a:off x="1847528" y="3085221"/>
          <a:ext cx="7359650" cy="733425"/>
        </p:xfrm>
        <a:graphic>
          <a:graphicData uri="http://schemas.openxmlformats.org/presentationml/2006/ole">
            <mc:AlternateContent xmlns:mc="http://schemas.openxmlformats.org/markup-compatibility/2006">
              <mc:Choice xmlns:v="urn:schemas-microsoft-com:vml" Requires="v">
                <p:oleObj spid="_x0000_s19513" name="Equation" r:id="rId5" imgW="4330700" imgH="431800" progId="Equation.DSMT4">
                  <p:embed/>
                </p:oleObj>
              </mc:Choice>
              <mc:Fallback>
                <p:oleObj name="Equation" r:id="rId5" imgW="4330700" imgH="431800" progId="Equation.DSMT4">
                  <p:embed/>
                  <p:pic>
                    <p:nvPicPr>
                      <p:cNvPr id="215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7528" y="3085221"/>
                        <a:ext cx="7359650" cy="7334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2" name="Text Box 7"/>
          <p:cNvSpPr txBox="1">
            <a:spLocks noChangeArrowheads="1"/>
          </p:cNvSpPr>
          <p:nvPr/>
        </p:nvSpPr>
        <p:spPr bwMode="auto">
          <a:xfrm>
            <a:off x="1847528" y="4079031"/>
            <a:ext cx="5184576" cy="707886"/>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sz="2000" dirty="0">
                <a:latin typeface="Roboto"/>
              </a:rPr>
              <a:t>As can be seen, despite the great change of </a:t>
            </a:r>
            <a:r>
              <a:rPr lang="en-US" sz="2000" dirty="0" err="1">
                <a:latin typeface="Roboto"/>
              </a:rPr>
              <a:t>h</a:t>
            </a:r>
            <a:r>
              <a:rPr lang="en-US" sz="1200" dirty="0" err="1">
                <a:latin typeface="Roboto"/>
              </a:rPr>
              <a:t>FE</a:t>
            </a:r>
            <a:r>
              <a:rPr lang="en-US" sz="2000" dirty="0">
                <a:latin typeface="Roboto"/>
              </a:rPr>
              <a:t>, I</a:t>
            </a:r>
            <a:r>
              <a:rPr lang="en-US" sz="1200" dirty="0">
                <a:latin typeface="Roboto"/>
              </a:rPr>
              <a:t>CQ</a:t>
            </a:r>
            <a:r>
              <a:rPr lang="en-US" sz="2000" dirty="0">
                <a:latin typeface="Roboto"/>
              </a:rPr>
              <a:t> changes little.</a:t>
            </a:r>
            <a:endParaRPr lang="th-TH" altLang="en-US" sz="2000" dirty="0">
              <a:solidFill>
                <a:srgbClr val="000000"/>
              </a:solidFill>
              <a:latin typeface="Comic Sans MS" panose="030F0702030302020204" pitchFamily="66" charset="0"/>
            </a:endParaRPr>
          </a:p>
        </p:txBody>
      </p:sp>
      <p:pic>
        <p:nvPicPr>
          <p:cNvPr id="2" name="Picture 1"/>
          <p:cNvPicPr>
            <a:picLocks noChangeAspect="1"/>
          </p:cNvPicPr>
          <p:nvPr/>
        </p:nvPicPr>
        <p:blipFill>
          <a:blip r:embed="rId7"/>
          <a:stretch>
            <a:fillRect/>
          </a:stretch>
        </p:blipFill>
        <p:spPr>
          <a:xfrm>
            <a:off x="7853316" y="3529850"/>
            <a:ext cx="2707725" cy="3129689"/>
          </a:xfrm>
          <a:prstGeom prst="rect">
            <a:avLst/>
          </a:prstGeom>
        </p:spPr>
      </p:pic>
    </p:spTree>
    <p:extLst>
      <p:ext uri="{BB962C8B-B14F-4D97-AF65-F5344CB8AC3E}">
        <p14:creationId xmlns:p14="http://schemas.microsoft.com/office/powerpoint/2010/main" val="1829625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98441" y="166255"/>
            <a:ext cx="4314825" cy="3914775"/>
          </a:xfrm>
          <a:prstGeom prst="rect">
            <a:avLst/>
          </a:prstGeom>
        </p:spPr>
      </p:pic>
      <p:sp>
        <p:nvSpPr>
          <p:cNvPr id="6" name="TextBox 5"/>
          <p:cNvSpPr txBox="1"/>
          <p:nvPr/>
        </p:nvSpPr>
        <p:spPr>
          <a:xfrm>
            <a:off x="424873" y="166255"/>
            <a:ext cx="3398982" cy="461665"/>
          </a:xfrm>
          <a:prstGeom prst="rect">
            <a:avLst/>
          </a:prstGeom>
          <a:noFill/>
        </p:spPr>
        <p:txBody>
          <a:bodyPr wrap="square" rtlCol="0">
            <a:spAutoFit/>
          </a:bodyPr>
          <a:lstStyle/>
          <a:p>
            <a:r>
              <a:rPr lang="tr-TR" sz="2400" b="1" dirty="0" err="1" smtClean="0">
                <a:latin typeface="Times New Roman" panose="02020603050405020304" pitchFamily="18" charset="0"/>
                <a:cs typeface="Times New Roman" panose="02020603050405020304" pitchFamily="18" charset="0"/>
              </a:rPr>
              <a:t>Bipolar</a:t>
            </a:r>
            <a:r>
              <a:rPr lang="tr-TR" sz="2400" b="1" dirty="0" smtClean="0">
                <a:latin typeface="Times New Roman" panose="02020603050405020304" pitchFamily="18" charset="0"/>
                <a:cs typeface="Times New Roman" panose="02020603050405020304" pitchFamily="18" charset="0"/>
              </a:rPr>
              <a:t> </a:t>
            </a:r>
            <a:r>
              <a:rPr lang="tr-TR" sz="2400" b="1" dirty="0" err="1" smtClean="0">
                <a:latin typeface="Times New Roman" panose="02020603050405020304" pitchFamily="18" charset="0"/>
                <a:cs typeface="Times New Roman" panose="02020603050405020304" pitchFamily="18" charset="0"/>
              </a:rPr>
              <a:t>Transistör</a:t>
            </a:r>
            <a:endParaRPr lang="tr-TR"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26474" y="4558142"/>
            <a:ext cx="11231418"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Comic Sans MS" panose="030F0702030302020204" pitchFamily="66" charset="0"/>
              </a:rPr>
              <a:t>The bipolar transistor can be thought of as two diodes connected in the opposite direction</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gn="just">
              <a:buFont typeface="Arial" panose="020B0604020202020204" pitchFamily="34" charset="0"/>
              <a:buChar char="•"/>
            </a:pPr>
            <a:r>
              <a:rPr lang="en-US" sz="2400" dirty="0">
                <a:latin typeface="Comic Sans MS" panose="030F0702030302020204" pitchFamily="66" charset="0"/>
              </a:rPr>
              <a:t>In the normal operation of the bipolar transistor, </a:t>
            </a:r>
            <a:r>
              <a:rPr lang="en-US" sz="2400" dirty="0" smtClean="0">
                <a:latin typeface="Comic Sans MS" panose="030F0702030302020204" pitchFamily="66" charset="0"/>
              </a:rPr>
              <a:t>the </a:t>
            </a:r>
            <a:r>
              <a:rPr lang="en-US" sz="2400" dirty="0">
                <a:latin typeface="Comic Sans MS" panose="030F0702030302020204" pitchFamily="66" charset="0"/>
              </a:rPr>
              <a:t>base-emitter </a:t>
            </a:r>
            <a:r>
              <a:rPr lang="en-US" sz="2400" dirty="0" smtClean="0">
                <a:latin typeface="Comic Sans MS" panose="030F0702030302020204" pitchFamily="66" charset="0"/>
              </a:rPr>
              <a:t>junction</a:t>
            </a:r>
            <a:r>
              <a:rPr lang="tr-TR" sz="2400" dirty="0" smtClean="0">
                <a:latin typeface="Comic Sans MS" panose="030F0702030302020204" pitchFamily="66" charset="0"/>
              </a:rPr>
              <a:t> is </a:t>
            </a:r>
            <a:r>
              <a:rPr lang="tr-TR" sz="2400" dirty="0" err="1" smtClean="0">
                <a:latin typeface="Comic Sans MS" panose="030F0702030302020204" pitchFamily="66" charset="0"/>
              </a:rPr>
              <a:t>forward</a:t>
            </a:r>
            <a:r>
              <a:rPr lang="tr-TR" sz="2400" dirty="0" smtClean="0">
                <a:latin typeface="Comic Sans MS" panose="030F0702030302020204" pitchFamily="66" charset="0"/>
              </a:rPr>
              <a:t> </a:t>
            </a:r>
            <a:r>
              <a:rPr lang="tr-TR" sz="2400" dirty="0" err="1" smtClean="0">
                <a:latin typeface="Comic Sans MS" panose="030F0702030302020204" pitchFamily="66" charset="0"/>
              </a:rPr>
              <a:t>biased</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gn="just">
              <a:buFont typeface="Arial" panose="020B0604020202020204" pitchFamily="34" charset="0"/>
              <a:buChar char="•"/>
            </a:pPr>
            <a:r>
              <a:rPr lang="en-US" sz="2400" dirty="0">
                <a:latin typeface="Comic Sans MS" panose="030F0702030302020204" pitchFamily="66" charset="0"/>
              </a:rPr>
              <a:t>The base-collector junction is </a:t>
            </a:r>
            <a:r>
              <a:rPr lang="tr-TR" sz="2400" dirty="0" err="1" smtClean="0">
                <a:latin typeface="Comic Sans MS" panose="030F0702030302020204" pitchFamily="66" charset="0"/>
              </a:rPr>
              <a:t>reverse</a:t>
            </a:r>
            <a:r>
              <a:rPr lang="tr-TR" sz="2400" dirty="0" smtClean="0">
                <a:latin typeface="Comic Sans MS" panose="030F0702030302020204" pitchFamily="66" charset="0"/>
              </a:rPr>
              <a:t> </a:t>
            </a:r>
            <a:r>
              <a:rPr lang="tr-TR" sz="2400" dirty="0" err="1" smtClean="0">
                <a:latin typeface="Comic Sans MS" panose="030F0702030302020204" pitchFamily="66" charset="0"/>
              </a:rPr>
              <a:t>biased</a:t>
            </a:r>
            <a:r>
              <a:rPr lang="tr-TR" sz="2400" dirty="0" smtClean="0">
                <a:latin typeface="Comic Sans MS" panose="030F0702030302020204" pitchFamily="66" charset="0"/>
              </a:rPr>
              <a:t>.</a:t>
            </a:r>
            <a:endParaRPr lang="tr-TR" sz="2400" dirty="0">
              <a:latin typeface="Comic Sans MS" panose="030F0702030302020204" pitchFamily="66" charset="0"/>
            </a:endParaRPr>
          </a:p>
        </p:txBody>
      </p:sp>
    </p:spTree>
    <p:extLst>
      <p:ext uri="{BB962C8B-B14F-4D97-AF65-F5344CB8AC3E}">
        <p14:creationId xmlns:p14="http://schemas.microsoft.com/office/powerpoint/2010/main" val="6019915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752600" y="260696"/>
            <a:ext cx="8763000" cy="432000"/>
          </a:xfrm>
        </p:spPr>
        <p:txBody>
          <a:bodyPr/>
          <a:lstStyle/>
          <a:p>
            <a:pPr marL="1998663" indent="-1998663" algn="l" eaLnBrk="1" hangingPunct="1"/>
            <a:r>
              <a:rPr lang="en-US" dirty="0" smtClean="0"/>
              <a:t>the </a:t>
            </a:r>
            <a:r>
              <a:rPr lang="en-US" dirty="0"/>
              <a:t>voltage divider </a:t>
            </a:r>
            <a:r>
              <a:rPr lang="tr-TR" dirty="0" err="1"/>
              <a:t>bias</a:t>
            </a:r>
            <a:r>
              <a:rPr lang="tr-TR" dirty="0"/>
              <a:t> </a:t>
            </a:r>
            <a:r>
              <a:rPr lang="en-US" dirty="0" smtClean="0"/>
              <a:t>circuit</a:t>
            </a:r>
            <a:r>
              <a:rPr lang="tr-TR" dirty="0" smtClean="0"/>
              <a:t> </a:t>
            </a:r>
            <a:r>
              <a:rPr lang="tr-TR" dirty="0" err="1" smtClean="0"/>
              <a:t>characteristics</a:t>
            </a:r>
            <a:r>
              <a:rPr lang="tr-TR" altLang="en-US" dirty="0" smtClean="0">
                <a:effectLst>
                  <a:outerShdw blurRad="38100" dist="38100" dir="2700000" algn="tl">
                    <a:srgbClr val="000000">
                      <a:alpha val="43137"/>
                    </a:srgbClr>
                  </a:outerShdw>
                </a:effectLst>
              </a:rPr>
              <a:t>.</a:t>
            </a:r>
            <a:r>
              <a:rPr lang="en-US" altLang="en-US" dirty="0" smtClean="0">
                <a:effectLst>
                  <a:outerShdw blurRad="38100" dist="38100" dir="2700000" algn="tl">
                    <a:srgbClr val="000000">
                      <a:alpha val="43137"/>
                    </a:srgbClr>
                  </a:outerShdw>
                </a:effectLst>
              </a:rPr>
              <a:t> </a:t>
            </a:r>
            <a:endParaRPr lang="th-TH" altLang="en-US" dirty="0">
              <a:effectLst>
                <a:outerShdw blurRad="38100" dist="38100" dir="2700000" algn="tl">
                  <a:srgbClr val="000000">
                    <a:alpha val="43137"/>
                  </a:srgbClr>
                </a:outerShdw>
              </a:effectLst>
            </a:endParaRPr>
          </a:p>
        </p:txBody>
      </p:sp>
      <p:graphicFrame>
        <p:nvGraphicFramePr>
          <p:cNvPr id="26628" name="Object 8"/>
          <p:cNvGraphicFramePr>
            <a:graphicFrameLocks noChangeAspect="1"/>
          </p:cNvGraphicFramePr>
          <p:nvPr/>
        </p:nvGraphicFramePr>
        <p:xfrm>
          <a:off x="1600200" y="1289050"/>
          <a:ext cx="5181600" cy="4883150"/>
        </p:xfrm>
        <a:graphic>
          <a:graphicData uri="http://schemas.openxmlformats.org/presentationml/2006/ole">
            <mc:AlternateContent xmlns:mc="http://schemas.openxmlformats.org/markup-compatibility/2006">
              <mc:Choice xmlns:v="urn:schemas-microsoft-com:vml" Requires="v">
                <p:oleObj spid="_x0000_s20509" name="Visio" r:id="rId3" imgW="1817827" imgH="1713586" progId="Visio.Drawing.6">
                  <p:embed/>
                </p:oleObj>
              </mc:Choice>
              <mc:Fallback>
                <p:oleObj name="Visio" r:id="rId3" imgW="1817827" imgH="1713586" progId="Visio.Drawing.6">
                  <p:embed/>
                  <p:pic>
                    <p:nvPicPr>
                      <p:cNvPr id="2662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289050"/>
                        <a:ext cx="5181600"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Text Box 9"/>
          <p:cNvSpPr txBox="1">
            <a:spLocks noChangeArrowheads="1"/>
          </p:cNvSpPr>
          <p:nvPr/>
        </p:nvSpPr>
        <p:spPr bwMode="auto">
          <a:xfrm>
            <a:off x="6858000" y="1600200"/>
            <a:ext cx="3505200" cy="70788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sz="2000" b="1" dirty="0">
                <a:latin typeface="Roboto"/>
              </a:rPr>
              <a:t>Circuit recognition</a:t>
            </a:r>
            <a:r>
              <a:rPr lang="en-US" sz="2000" dirty="0">
                <a:latin typeface="Roboto"/>
              </a:rPr>
              <a:t>: Voltage divider in the base circuit</a:t>
            </a:r>
            <a:r>
              <a:rPr lang="tr-TR" altLang="en-US" sz="2000" dirty="0" smtClean="0">
                <a:solidFill>
                  <a:srgbClr val="000000"/>
                </a:solidFill>
                <a:latin typeface="Comic Sans MS" panose="030F0702030302020204" pitchFamily="66" charset="0"/>
              </a:rPr>
              <a:t>.</a:t>
            </a:r>
            <a:endParaRPr lang="th-TH" altLang="en-US" sz="2000" dirty="0">
              <a:solidFill>
                <a:srgbClr val="000000"/>
              </a:solidFill>
              <a:latin typeface="Comic Sans MS" panose="030F0702030302020204" pitchFamily="66" charset="0"/>
            </a:endParaRPr>
          </a:p>
        </p:txBody>
      </p:sp>
      <p:sp>
        <p:nvSpPr>
          <p:cNvPr id="26630" name="Text Box 10"/>
          <p:cNvSpPr txBox="1">
            <a:spLocks noChangeArrowheads="1"/>
          </p:cNvSpPr>
          <p:nvPr/>
        </p:nvSpPr>
        <p:spPr bwMode="auto">
          <a:xfrm>
            <a:off x="6858000" y="2803525"/>
            <a:ext cx="3505200" cy="317009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tr-TR" altLang="en-US" sz="2000" b="1" dirty="0" err="1" smtClean="0">
                <a:solidFill>
                  <a:srgbClr val="000000"/>
                </a:solidFill>
                <a:latin typeface="Comic Sans MS" panose="030F0702030302020204" pitchFamily="66" charset="0"/>
              </a:rPr>
              <a:t>Advantages</a:t>
            </a:r>
            <a:r>
              <a:rPr lang="en-US" altLang="en-US" sz="2000" b="1" dirty="0" smtClean="0">
                <a:solidFill>
                  <a:srgbClr val="000000"/>
                </a:solidFill>
                <a:latin typeface="Comic Sans MS" panose="030F0702030302020204" pitchFamily="66" charset="0"/>
              </a:rPr>
              <a:t>:</a:t>
            </a:r>
            <a:r>
              <a:rPr lang="en-US" altLang="en-US" sz="2000" dirty="0" smtClean="0">
                <a:solidFill>
                  <a:srgbClr val="000000"/>
                </a:solidFill>
                <a:latin typeface="Comic Sans MS" panose="030F0702030302020204" pitchFamily="66" charset="0"/>
              </a:rPr>
              <a:t> </a:t>
            </a:r>
            <a:r>
              <a:rPr lang="en-US" sz="2000" dirty="0">
                <a:latin typeface="Roboto"/>
              </a:rPr>
              <a:t>The working point of the circuit is not sensitive to </a:t>
            </a:r>
            <a:r>
              <a:rPr lang="en-US" sz="2000" dirty="0" err="1">
                <a:latin typeface="Roboto"/>
              </a:rPr>
              <a:t>h</a:t>
            </a:r>
            <a:r>
              <a:rPr lang="en-US" sz="1200" dirty="0" err="1">
                <a:latin typeface="Roboto"/>
              </a:rPr>
              <a:t>FE</a:t>
            </a:r>
            <a:r>
              <a:rPr lang="en-US" sz="2000" dirty="0">
                <a:latin typeface="Roboto"/>
              </a:rPr>
              <a:t> changes (stable</a:t>
            </a:r>
            <a:r>
              <a:rPr lang="en-US" sz="2000" dirty="0" smtClean="0">
                <a:latin typeface="Roboto"/>
              </a:rPr>
              <a:t>).</a:t>
            </a:r>
            <a:endParaRPr lang="tr-TR" sz="2000" dirty="0" smtClean="0">
              <a:latin typeface="Roboto"/>
            </a:endParaRPr>
          </a:p>
          <a:p>
            <a:pPr fontAlgn="base">
              <a:spcBef>
                <a:spcPct val="50000"/>
              </a:spcBef>
              <a:spcAft>
                <a:spcPct val="0"/>
              </a:spcAft>
              <a:buNone/>
            </a:pPr>
            <a:r>
              <a:rPr lang="en-US" altLang="en-US" sz="2000" b="1" dirty="0" smtClean="0">
                <a:solidFill>
                  <a:srgbClr val="000000"/>
                </a:solidFill>
                <a:latin typeface="Comic Sans MS" panose="030F0702030302020204" pitchFamily="66" charset="0"/>
              </a:rPr>
              <a:t>D</a:t>
            </a:r>
            <a:r>
              <a:rPr lang="tr-TR" altLang="en-US" sz="2000" b="1" dirty="0" err="1" smtClean="0">
                <a:solidFill>
                  <a:srgbClr val="000000"/>
                </a:solidFill>
                <a:latin typeface="Comic Sans MS" panose="030F0702030302020204" pitchFamily="66" charset="0"/>
              </a:rPr>
              <a:t>isadvantages</a:t>
            </a:r>
            <a:r>
              <a:rPr lang="en-US" altLang="en-US" sz="2000" b="1" dirty="0" smtClean="0">
                <a:solidFill>
                  <a:srgbClr val="000000"/>
                </a:solidFill>
                <a:latin typeface="Comic Sans MS" panose="030F0702030302020204" pitchFamily="66" charset="0"/>
              </a:rPr>
              <a:t>:</a:t>
            </a:r>
            <a:r>
              <a:rPr lang="en-US" altLang="en-US" sz="2000" dirty="0" smtClean="0">
                <a:solidFill>
                  <a:srgbClr val="000000"/>
                </a:solidFill>
                <a:latin typeface="Comic Sans MS" panose="030F0702030302020204" pitchFamily="66" charset="0"/>
              </a:rPr>
              <a:t> </a:t>
            </a:r>
            <a:r>
              <a:rPr lang="en-US" sz="2000" dirty="0">
                <a:latin typeface="Roboto"/>
              </a:rPr>
              <a:t>It needs more elements than most </a:t>
            </a:r>
            <a:r>
              <a:rPr lang="tr-TR" sz="2000" dirty="0" err="1" smtClean="0">
                <a:latin typeface="Roboto"/>
              </a:rPr>
              <a:t>biased</a:t>
            </a:r>
            <a:r>
              <a:rPr lang="en-US" sz="2000" dirty="0" smtClean="0">
                <a:latin typeface="Roboto"/>
              </a:rPr>
              <a:t> </a:t>
            </a:r>
            <a:r>
              <a:rPr lang="en-US" sz="2000" dirty="0">
                <a:latin typeface="Roboto"/>
              </a:rPr>
              <a:t>circuits</a:t>
            </a:r>
            <a:r>
              <a:rPr lang="en-US" sz="2000" dirty="0" smtClean="0">
                <a:latin typeface="Roboto"/>
              </a:rPr>
              <a:t>.</a:t>
            </a:r>
            <a:endParaRPr lang="tr-TR" sz="2000" dirty="0" smtClean="0">
              <a:latin typeface="Roboto"/>
            </a:endParaRPr>
          </a:p>
          <a:p>
            <a:pPr fontAlgn="base">
              <a:spcBef>
                <a:spcPct val="50000"/>
              </a:spcBef>
              <a:spcAft>
                <a:spcPct val="0"/>
              </a:spcAft>
              <a:buNone/>
            </a:pPr>
            <a:r>
              <a:rPr lang="tr-TR" altLang="en-US" sz="2000" b="1" dirty="0" smtClean="0">
                <a:solidFill>
                  <a:srgbClr val="000000"/>
                </a:solidFill>
                <a:latin typeface="Comic Sans MS" panose="030F0702030302020204" pitchFamily="66" charset="0"/>
              </a:rPr>
              <a:t>Applications</a:t>
            </a:r>
            <a:r>
              <a:rPr lang="en-US" altLang="en-US" sz="2000" b="1" dirty="0" smtClean="0">
                <a:solidFill>
                  <a:srgbClr val="000000"/>
                </a:solidFill>
                <a:latin typeface="Comic Sans MS" panose="030F0702030302020204" pitchFamily="66" charset="0"/>
              </a:rPr>
              <a:t>:</a:t>
            </a:r>
            <a:r>
              <a:rPr lang="en-US" altLang="en-US" sz="2000" dirty="0" smtClean="0">
                <a:solidFill>
                  <a:srgbClr val="000000"/>
                </a:solidFill>
                <a:latin typeface="Comic Sans MS" panose="030F0702030302020204" pitchFamily="66" charset="0"/>
              </a:rPr>
              <a:t> </a:t>
            </a:r>
            <a:r>
              <a:rPr lang="en-US" sz="2000" dirty="0">
                <a:latin typeface="Roboto"/>
              </a:rPr>
              <a:t>It is primarily used to </a:t>
            </a:r>
            <a:r>
              <a:rPr lang="tr-TR" sz="2000" dirty="0" err="1" smtClean="0">
                <a:latin typeface="Roboto"/>
              </a:rPr>
              <a:t>bias</a:t>
            </a:r>
            <a:r>
              <a:rPr lang="en-US" sz="2000" dirty="0" smtClean="0">
                <a:latin typeface="Roboto"/>
              </a:rPr>
              <a:t> </a:t>
            </a:r>
            <a:r>
              <a:rPr lang="en-US" sz="2000" dirty="0">
                <a:latin typeface="Roboto"/>
              </a:rPr>
              <a:t>linear amplifiers.</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9639390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4"/>
          <p:cNvSpPr txBox="1">
            <a:spLocks noChangeArrowheads="1"/>
          </p:cNvSpPr>
          <p:nvPr/>
        </p:nvSpPr>
        <p:spPr bwMode="auto">
          <a:xfrm>
            <a:off x="1981200" y="906463"/>
            <a:ext cx="7239000" cy="36933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tr-TR" altLang="en-US" sz="1800" dirty="0" err="1" smtClean="0">
                <a:solidFill>
                  <a:srgbClr val="000000"/>
                </a:solidFill>
                <a:latin typeface="Comic Sans MS" panose="030F0702030302020204" pitchFamily="66" charset="0"/>
              </a:rPr>
              <a:t>Find</a:t>
            </a:r>
            <a:r>
              <a:rPr lang="tr-TR" altLang="en-US" sz="1800" dirty="0" smtClean="0">
                <a:solidFill>
                  <a:srgbClr val="000000"/>
                </a:solidFill>
                <a:latin typeface="Comic Sans MS" panose="030F0702030302020204" pitchFamily="66" charset="0"/>
              </a:rPr>
              <a:t> the </a:t>
            </a:r>
            <a:r>
              <a:rPr lang="tr-TR" altLang="en-US" sz="1800" dirty="0" err="1" smtClean="0">
                <a:solidFill>
                  <a:srgbClr val="000000"/>
                </a:solidFill>
                <a:latin typeface="Comic Sans MS" panose="030F0702030302020204" pitchFamily="66" charset="0"/>
              </a:rPr>
              <a:t>value</a:t>
            </a:r>
            <a:r>
              <a:rPr lang="tr-TR" altLang="en-US" sz="1800" dirty="0" smtClean="0">
                <a:solidFill>
                  <a:srgbClr val="000000"/>
                </a:solidFill>
                <a:latin typeface="Comic Sans MS" panose="030F0702030302020204" pitchFamily="66" charset="0"/>
              </a:rPr>
              <a:t> </a:t>
            </a:r>
            <a:r>
              <a:rPr lang="en-US" altLang="en-US" sz="1800" i="1" dirty="0" smtClean="0">
                <a:solidFill>
                  <a:srgbClr val="000000"/>
                </a:solidFill>
                <a:latin typeface="Comic Sans MS" panose="030F0702030302020204" pitchFamily="66" charset="0"/>
              </a:rPr>
              <a:t>I</a:t>
            </a:r>
            <a:r>
              <a:rPr lang="en-US" altLang="en-US" sz="1800" i="1" baseline="-25000" dirty="0" smtClean="0">
                <a:solidFill>
                  <a:srgbClr val="000000"/>
                </a:solidFill>
                <a:latin typeface="Comic Sans MS" panose="030F0702030302020204" pitchFamily="66" charset="0"/>
              </a:rPr>
              <a:t>CQ</a:t>
            </a:r>
            <a:r>
              <a:rPr lang="en-US" altLang="en-US" sz="1800" dirty="0" smtClean="0">
                <a:solidFill>
                  <a:srgbClr val="000000"/>
                </a:solidFill>
                <a:latin typeface="Comic Sans MS" panose="030F0702030302020204" pitchFamily="66" charset="0"/>
              </a:rPr>
              <a:t> </a:t>
            </a:r>
            <a:r>
              <a:rPr lang="tr-TR" altLang="en-US" sz="1800" dirty="0">
                <a:solidFill>
                  <a:srgbClr val="000000"/>
                </a:solidFill>
                <a:latin typeface="Comic Sans MS" panose="030F0702030302020204" pitchFamily="66" charset="0"/>
              </a:rPr>
              <a:t>ve</a:t>
            </a:r>
            <a:r>
              <a:rPr lang="en-US" altLang="en-US" sz="1800" dirty="0">
                <a:solidFill>
                  <a:srgbClr val="000000"/>
                </a:solidFill>
                <a:latin typeface="Comic Sans MS" panose="030F0702030302020204" pitchFamily="66" charset="0"/>
              </a:rPr>
              <a:t> </a:t>
            </a:r>
            <a:r>
              <a:rPr lang="en-US" altLang="en-US" sz="1800" i="1" dirty="0" smtClean="0">
                <a:solidFill>
                  <a:srgbClr val="000000"/>
                </a:solidFill>
                <a:latin typeface="Comic Sans MS" panose="030F0702030302020204" pitchFamily="66" charset="0"/>
              </a:rPr>
              <a:t>V</a:t>
            </a:r>
            <a:r>
              <a:rPr lang="en-US" altLang="en-US" sz="1800" i="1" baseline="-25000" dirty="0" smtClean="0">
                <a:solidFill>
                  <a:srgbClr val="000000"/>
                </a:solidFill>
                <a:latin typeface="Comic Sans MS" panose="030F0702030302020204" pitchFamily="66" charset="0"/>
              </a:rPr>
              <a:t>CEQ</a:t>
            </a:r>
            <a:r>
              <a:rPr lang="en-US" altLang="en-US" sz="1800" dirty="0" smtClean="0">
                <a:solidFill>
                  <a:srgbClr val="000000"/>
                </a:solidFill>
                <a:latin typeface="Comic Sans MS" panose="030F0702030302020204" pitchFamily="66" charset="0"/>
              </a:rPr>
              <a:t>. </a:t>
            </a:r>
            <a:endParaRPr lang="th-TH" altLang="en-US" sz="1800" dirty="0">
              <a:solidFill>
                <a:srgbClr val="000000"/>
              </a:solidFill>
              <a:latin typeface="Comic Sans MS" panose="030F0702030302020204" pitchFamily="66" charset="0"/>
            </a:endParaRPr>
          </a:p>
        </p:txBody>
      </p:sp>
      <p:graphicFrame>
        <p:nvGraphicFramePr>
          <p:cNvPr id="17413" name="Object 5"/>
          <p:cNvGraphicFramePr>
            <a:graphicFrameLocks noChangeAspect="1"/>
          </p:cNvGraphicFramePr>
          <p:nvPr>
            <p:extLst/>
          </p:nvPr>
        </p:nvGraphicFramePr>
        <p:xfrm>
          <a:off x="2004864" y="1273176"/>
          <a:ext cx="4121150" cy="4760912"/>
        </p:xfrm>
        <a:graphic>
          <a:graphicData uri="http://schemas.openxmlformats.org/presentationml/2006/ole">
            <mc:AlternateContent xmlns:mc="http://schemas.openxmlformats.org/markup-compatibility/2006">
              <mc:Choice xmlns:v="urn:schemas-microsoft-com:vml" Requires="v">
                <p:oleObj spid="_x0000_s21641" name="Visio" r:id="rId3" imgW="1483462" imgH="1713586" progId="Visio.Drawing.6">
                  <p:embed/>
                </p:oleObj>
              </mc:Choice>
              <mc:Fallback>
                <p:oleObj name="Visio" r:id="rId3" imgW="1483462" imgH="1713586" progId="Visio.Drawing.6">
                  <p:embed/>
                  <p:pic>
                    <p:nvPicPr>
                      <p:cNvPr id="1741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864" y="1273176"/>
                        <a:ext cx="4121150"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4" name="Object 6"/>
          <p:cNvGraphicFramePr>
            <a:graphicFrameLocks noChangeAspect="1"/>
          </p:cNvGraphicFramePr>
          <p:nvPr>
            <p:extLst/>
          </p:nvPr>
        </p:nvGraphicFramePr>
        <p:xfrm>
          <a:off x="6477000" y="1828800"/>
          <a:ext cx="2971800" cy="1411288"/>
        </p:xfrm>
        <a:graphic>
          <a:graphicData uri="http://schemas.openxmlformats.org/presentationml/2006/ole">
            <mc:AlternateContent xmlns:mc="http://schemas.openxmlformats.org/markup-compatibility/2006">
              <mc:Choice xmlns:v="urn:schemas-microsoft-com:vml" Requires="v">
                <p:oleObj spid="_x0000_s21642" name="Equation" r:id="rId5" imgW="1765300" imgH="838200" progId="Equation.DSMT4">
                  <p:embed/>
                </p:oleObj>
              </mc:Choice>
              <mc:Fallback>
                <p:oleObj name="Equation" r:id="rId5" imgW="1765300" imgH="838200" progId="Equation.DSMT4">
                  <p:embed/>
                  <p:pic>
                    <p:nvPicPr>
                      <p:cNvPr id="1741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1828800"/>
                        <a:ext cx="2971800" cy="14112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7"/>
          <p:cNvGraphicFramePr>
            <a:graphicFrameLocks noChangeAspect="1"/>
          </p:cNvGraphicFramePr>
          <p:nvPr>
            <p:extLst/>
          </p:nvPr>
        </p:nvGraphicFramePr>
        <p:xfrm>
          <a:off x="6477000" y="3321051"/>
          <a:ext cx="2743200" cy="657225"/>
        </p:xfrm>
        <a:graphic>
          <a:graphicData uri="http://schemas.openxmlformats.org/presentationml/2006/ole">
            <mc:AlternateContent xmlns:mc="http://schemas.openxmlformats.org/markup-compatibility/2006">
              <mc:Choice xmlns:v="urn:schemas-microsoft-com:vml" Requires="v">
                <p:oleObj spid="_x0000_s21643" name="Equation" r:id="rId7" imgW="1701800" imgH="406400" progId="Equation.DSMT4">
                  <p:embed/>
                </p:oleObj>
              </mc:Choice>
              <mc:Fallback>
                <p:oleObj name="Equation" r:id="rId7" imgW="1701800" imgH="406400" progId="Equation.DSMT4">
                  <p:embed/>
                  <p:pic>
                    <p:nvPicPr>
                      <p:cNvPr id="1741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3321051"/>
                        <a:ext cx="2743200" cy="6572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Text Box 8"/>
          <p:cNvSpPr txBox="1">
            <a:spLocks noChangeArrowheads="1"/>
          </p:cNvSpPr>
          <p:nvPr/>
        </p:nvSpPr>
        <p:spPr bwMode="auto">
          <a:xfrm>
            <a:off x="6096000" y="4191001"/>
            <a:ext cx="3962400" cy="3667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CQ</a:t>
            </a:r>
            <a:r>
              <a:rPr lang="en-US" altLang="en-US" sz="1800" dirty="0">
                <a:solidFill>
                  <a:srgbClr val="000000"/>
                </a:solidFill>
                <a:latin typeface="Comic Sans MS" panose="030F0702030302020204" pitchFamily="66" charset="0"/>
              </a:rPr>
              <a:t> @ </a:t>
            </a:r>
            <a:r>
              <a:rPr lang="en-US" altLang="en-US" sz="1800" i="1" dirty="0">
                <a:solidFill>
                  <a:srgbClr val="000000"/>
                </a:solidFill>
                <a:latin typeface="Comic Sans MS" panose="030F0702030302020204" pitchFamily="66" charset="0"/>
              </a:rPr>
              <a:t>I</a:t>
            </a:r>
            <a:r>
              <a:rPr lang="en-US" altLang="en-US" sz="1800" i="1" baseline="-25000" dirty="0">
                <a:solidFill>
                  <a:srgbClr val="000000"/>
                </a:solidFill>
                <a:latin typeface="Comic Sans MS" panose="030F0702030302020204" pitchFamily="66" charset="0"/>
              </a:rPr>
              <a:t>E</a:t>
            </a:r>
            <a:r>
              <a:rPr lang="en-US" altLang="en-US" sz="1800" dirty="0">
                <a:solidFill>
                  <a:srgbClr val="000000"/>
                </a:solidFill>
                <a:latin typeface="Comic Sans MS" panose="030F0702030302020204" pitchFamily="66" charset="0"/>
              </a:rPr>
              <a:t> (</a:t>
            </a:r>
            <a:r>
              <a:rPr lang="tr-TR" altLang="en-US" sz="1800" dirty="0">
                <a:solidFill>
                  <a:srgbClr val="000000"/>
                </a:solidFill>
                <a:latin typeface="Comic Sans MS" panose="030F0702030302020204" pitchFamily="66" charset="0"/>
              </a:rPr>
              <a:t>veya</a:t>
            </a:r>
            <a:r>
              <a:rPr lang="en-US" altLang="en-US" sz="1800" dirty="0">
                <a:solidFill>
                  <a:srgbClr val="000000"/>
                </a:solidFill>
                <a:latin typeface="Comic Sans MS" panose="030F0702030302020204" pitchFamily="66" charset="0"/>
              </a:rPr>
              <a:t> </a:t>
            </a:r>
            <a:r>
              <a:rPr lang="en-US" altLang="en-US" sz="1800" i="1" dirty="0">
                <a:solidFill>
                  <a:srgbClr val="000000"/>
                </a:solidFill>
                <a:latin typeface="Comic Sans MS" panose="030F0702030302020204" pitchFamily="66" charset="0"/>
              </a:rPr>
              <a:t>h</a:t>
            </a:r>
            <a:r>
              <a:rPr lang="en-US" altLang="en-US" sz="1800" i="1" baseline="-25000" dirty="0">
                <a:solidFill>
                  <a:srgbClr val="000000"/>
                </a:solidFill>
                <a:latin typeface="Comic Sans MS" panose="030F0702030302020204" pitchFamily="66" charset="0"/>
              </a:rPr>
              <a:t>FE</a:t>
            </a:r>
            <a:r>
              <a:rPr lang="en-US" altLang="en-US" sz="1800" dirty="0">
                <a:solidFill>
                  <a:srgbClr val="000000"/>
                </a:solidFill>
                <a:latin typeface="Comic Sans MS" panose="030F0702030302020204" pitchFamily="66" charset="0"/>
              </a:rPr>
              <a:t> &gt;&gt; 1)</a:t>
            </a:r>
            <a:r>
              <a:rPr lang="tr-TR" altLang="en-US" sz="1800" dirty="0">
                <a:solidFill>
                  <a:srgbClr val="000000"/>
                </a:solidFill>
                <a:latin typeface="Comic Sans MS" panose="030F0702030302020204" pitchFamily="66" charset="0"/>
              </a:rPr>
              <a:t> olduğundan</a:t>
            </a:r>
            <a:r>
              <a:rPr lang="en-US" altLang="en-US" sz="1800" dirty="0">
                <a:solidFill>
                  <a:srgbClr val="000000"/>
                </a:solidFill>
                <a:latin typeface="Comic Sans MS" panose="030F0702030302020204" pitchFamily="66" charset="0"/>
              </a:rPr>
              <a:t>,</a:t>
            </a:r>
            <a:endParaRPr lang="th-TH" altLang="en-US" sz="1800" dirty="0">
              <a:solidFill>
                <a:srgbClr val="000000"/>
              </a:solidFill>
              <a:latin typeface="Comic Sans MS" panose="030F0702030302020204" pitchFamily="66" charset="0"/>
            </a:endParaRPr>
          </a:p>
        </p:txBody>
      </p:sp>
      <p:graphicFrame>
        <p:nvGraphicFramePr>
          <p:cNvPr id="17417" name="Object 9"/>
          <p:cNvGraphicFramePr>
            <a:graphicFrameLocks noChangeAspect="1"/>
          </p:cNvGraphicFramePr>
          <p:nvPr>
            <p:extLst/>
          </p:nvPr>
        </p:nvGraphicFramePr>
        <p:xfrm>
          <a:off x="6477000" y="4660900"/>
          <a:ext cx="2971800" cy="717550"/>
        </p:xfrm>
        <a:graphic>
          <a:graphicData uri="http://schemas.openxmlformats.org/presentationml/2006/ole">
            <mc:AlternateContent xmlns:mc="http://schemas.openxmlformats.org/markup-compatibility/2006">
              <mc:Choice xmlns:v="urn:schemas-microsoft-com:vml" Requires="v">
                <p:oleObj spid="_x0000_s21644" name="Equation" r:id="rId9" imgW="1790700" imgH="431800" progId="Equation.DSMT4">
                  <p:embed/>
                </p:oleObj>
              </mc:Choice>
              <mc:Fallback>
                <p:oleObj name="Equation" r:id="rId9" imgW="1790700" imgH="431800" progId="Equation.DSMT4">
                  <p:embed/>
                  <p:pic>
                    <p:nvPicPr>
                      <p:cNvPr id="17417"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4660900"/>
                        <a:ext cx="2971800" cy="717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10"/>
          <p:cNvGraphicFramePr>
            <a:graphicFrameLocks noChangeAspect="1"/>
          </p:cNvGraphicFramePr>
          <p:nvPr>
            <p:extLst/>
          </p:nvPr>
        </p:nvGraphicFramePr>
        <p:xfrm>
          <a:off x="6477000" y="5470525"/>
          <a:ext cx="3886200" cy="788988"/>
        </p:xfrm>
        <a:graphic>
          <a:graphicData uri="http://schemas.openxmlformats.org/presentationml/2006/ole">
            <mc:AlternateContent xmlns:mc="http://schemas.openxmlformats.org/markup-compatibility/2006">
              <mc:Choice xmlns:v="urn:schemas-microsoft-com:vml" Requires="v">
                <p:oleObj spid="_x0000_s21645" name="Equation" r:id="rId11" imgW="2501900" imgH="508000" progId="Equation.DSMT4">
                  <p:embed/>
                </p:oleObj>
              </mc:Choice>
              <mc:Fallback>
                <p:oleObj name="Equation" r:id="rId11" imgW="2501900" imgH="508000" progId="Equation.DSMT4">
                  <p:embed/>
                  <p:pic>
                    <p:nvPicPr>
                      <p:cNvPr id="17418"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5470525"/>
                        <a:ext cx="3886200" cy="7889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a:spLocks noGrp="1" noChangeArrowheads="1"/>
          </p:cNvSpPr>
          <p:nvPr>
            <p:ph type="title"/>
          </p:nvPr>
        </p:nvSpPr>
        <p:spPr>
          <a:xfrm>
            <a:off x="1981200" y="274638"/>
            <a:ext cx="8229600" cy="432000"/>
          </a:xfrm>
        </p:spPr>
        <p:txBody>
          <a:bodyPr/>
          <a:lstStyle/>
          <a:p>
            <a:pPr algn="l" eaLnBrk="1" hangingPunct="1"/>
            <a:r>
              <a:rPr lang="tr-TR" altLang="en-US" dirty="0" err="1" smtClean="0">
                <a:effectLst>
                  <a:outerShdw blurRad="38100" dist="38100" dir="2700000" algn="tl">
                    <a:srgbClr val="000000">
                      <a:alpha val="43137"/>
                    </a:srgbClr>
                  </a:outerShdw>
                </a:effectLst>
              </a:rPr>
              <a:t>Sample</a:t>
            </a:r>
            <a:endParaRPr lang="th-TH" altLang="en-US" dirty="0">
              <a:effectLst>
                <a:outerShdw blurRad="38100" dist="38100" dir="2700000" algn="tl">
                  <a:srgbClr val="000000">
                    <a:alpha val="43137"/>
                  </a:srgbClr>
                </a:outerShdw>
              </a:effectLst>
            </a:endParaRPr>
          </a:p>
        </p:txBody>
      </p:sp>
      <p:sp>
        <p:nvSpPr>
          <p:cNvPr id="10" name="Flowchart: Alternate Process 9"/>
          <p:cNvSpPr/>
          <p:nvPr/>
        </p:nvSpPr>
        <p:spPr>
          <a:xfrm>
            <a:off x="9448800" y="400687"/>
            <a:ext cx="1954832" cy="408623"/>
          </a:xfrm>
          <a:prstGeom prst="flowChartAlternateProcess">
            <a:avLst/>
          </a:prstGeom>
          <a:solidFill>
            <a:srgbClr val="FF3300"/>
          </a:solidFill>
          <a:ln w="28575">
            <a:noFill/>
            <a:prstDash val="dashDot"/>
          </a:ln>
        </p:spPr>
        <p:txBody>
          <a:bodyPr wrap="square">
            <a:spAutoFit/>
          </a:bodyPr>
          <a:lstStyle/>
          <a:p>
            <a:pPr fontAlgn="base">
              <a:spcBef>
                <a:spcPct val="0"/>
              </a:spcBef>
              <a:spcAft>
                <a:spcPct val="0"/>
              </a:spcAft>
            </a:pPr>
            <a:r>
              <a:rPr lang="en-US" altLang="en-US" dirty="0">
                <a:solidFill>
                  <a:srgbClr val="000000"/>
                </a:solidFill>
                <a:latin typeface="Comic Sans MS" panose="030F0702030302020204" pitchFamily="66" charset="0"/>
                <a:cs typeface="Angsana New"/>
              </a:rPr>
              <a:t>|V</a:t>
            </a:r>
            <a:r>
              <a:rPr lang="en-US" altLang="en-US" baseline="-25000" dirty="0">
                <a:solidFill>
                  <a:srgbClr val="000000"/>
                </a:solidFill>
                <a:latin typeface="Comic Sans MS" panose="030F0702030302020204" pitchFamily="66" charset="0"/>
                <a:cs typeface="Angsana New"/>
              </a:rPr>
              <a:t>BE</a:t>
            </a:r>
            <a:r>
              <a:rPr lang="en-US" altLang="en-US" dirty="0">
                <a:solidFill>
                  <a:srgbClr val="000000"/>
                </a:solidFill>
                <a:latin typeface="Comic Sans MS" panose="030F0702030302020204" pitchFamily="66" charset="0"/>
                <a:cs typeface="Angsana New"/>
              </a:rPr>
              <a:t>| = </a:t>
            </a:r>
            <a:r>
              <a:rPr lang="en-US" altLang="en-US" dirty="0" smtClean="0">
                <a:solidFill>
                  <a:srgbClr val="000000"/>
                </a:solidFill>
                <a:latin typeface="Comic Sans MS" panose="030F0702030302020204" pitchFamily="66" charset="0"/>
                <a:cs typeface="Angsana New"/>
              </a:rPr>
              <a:t>0.7V</a:t>
            </a:r>
            <a:endParaRPr lang="en-US" dirty="0">
              <a:solidFill>
                <a:srgbClr val="000000"/>
              </a:solidFill>
              <a:latin typeface="Arial" pitchFamily="34" charset="0"/>
              <a:cs typeface="Angsana New"/>
            </a:endParaRPr>
          </a:p>
        </p:txBody>
      </p:sp>
    </p:spTree>
    <p:extLst>
      <p:ext uri="{BB962C8B-B14F-4D97-AF65-F5344CB8AC3E}">
        <p14:creationId xmlns:p14="http://schemas.microsoft.com/office/powerpoint/2010/main" val="174819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991544" y="260648"/>
            <a:ext cx="8229600" cy="432000"/>
          </a:xfrm>
        </p:spPr>
        <p:txBody>
          <a:bodyPr/>
          <a:lstStyle/>
          <a:p>
            <a:pPr algn="l" eaLnBrk="1" hangingPunct="1"/>
            <a:r>
              <a:rPr lang="tr-TR" altLang="en-US" dirty="0">
                <a:effectLst>
                  <a:outerShdw blurRad="38100" dist="38100" dir="2700000" algn="tl">
                    <a:srgbClr val="000000">
                      <a:alpha val="43137"/>
                    </a:srgbClr>
                  </a:outerShdw>
                </a:effectLst>
              </a:rPr>
              <a:t>3. </a:t>
            </a:r>
            <a:r>
              <a:rPr lang="en-US" altLang="en-US" dirty="0" err="1" smtClean="0">
                <a:effectLst>
                  <a:outerShdw blurRad="38100" dist="38100" dir="2700000" algn="tl">
                    <a:srgbClr val="000000">
                      <a:alpha val="43137"/>
                    </a:srgbClr>
                  </a:outerShdw>
                </a:effectLst>
              </a:rPr>
              <a:t>Em</a:t>
            </a:r>
            <a:r>
              <a:rPr lang="tr-TR" altLang="en-US" dirty="0" smtClean="0">
                <a:effectLst>
                  <a:outerShdw blurRad="38100" dist="38100" dir="2700000" algn="tl">
                    <a:srgbClr val="000000">
                      <a:alpha val="43137"/>
                    </a:srgbClr>
                  </a:outerShdw>
                </a:effectLst>
              </a:rPr>
              <a:t>m</a:t>
            </a:r>
            <a:r>
              <a:rPr lang="en-US" altLang="en-US" dirty="0" err="1" smtClean="0">
                <a:effectLst>
                  <a:outerShdw blurRad="38100" dist="38100" dir="2700000" algn="tl">
                    <a:srgbClr val="000000">
                      <a:alpha val="43137"/>
                    </a:srgbClr>
                  </a:outerShdw>
                </a:effectLst>
              </a:rPr>
              <a:t>iter</a:t>
            </a:r>
            <a:r>
              <a:rPr lang="tr-TR" altLang="en-US" dirty="0" smtClean="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biasing</a:t>
            </a:r>
            <a:r>
              <a:rPr lang="tr-TR" altLang="en-US" dirty="0" smtClean="0">
                <a:effectLst>
                  <a:outerShdw blurRad="38100" dist="38100" dir="2700000" algn="tl">
                    <a:srgbClr val="000000">
                      <a:alpha val="43137"/>
                    </a:srgbClr>
                  </a:outerShdw>
                </a:effectLst>
              </a:rPr>
              <a:t>.</a:t>
            </a:r>
            <a:endParaRPr lang="th-TH" altLang="en-US" dirty="0">
              <a:effectLst>
                <a:outerShdw blurRad="38100" dist="38100" dir="2700000" algn="tl">
                  <a:srgbClr val="000000">
                    <a:alpha val="43137"/>
                  </a:srgbClr>
                </a:outerShdw>
              </a:effectLst>
            </a:endParaRPr>
          </a:p>
        </p:txBody>
      </p:sp>
      <p:sp>
        <p:nvSpPr>
          <p:cNvPr id="29700" name="Text Box 6"/>
          <p:cNvSpPr txBox="1">
            <a:spLocks noChangeArrowheads="1"/>
          </p:cNvSpPr>
          <p:nvPr/>
        </p:nvSpPr>
        <p:spPr bwMode="auto">
          <a:xfrm>
            <a:off x="6019800" y="980729"/>
            <a:ext cx="4343400" cy="83099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sz="2400" dirty="0">
                <a:latin typeface="Roboto"/>
              </a:rPr>
              <a:t>Assuming the transistor operates in the active region;</a:t>
            </a:r>
            <a:endParaRPr lang="th-TH" altLang="en-US" sz="2400" dirty="0">
              <a:solidFill>
                <a:srgbClr val="000000"/>
              </a:solidFill>
              <a:latin typeface="Comic Sans MS" panose="030F0702030302020204" pitchFamily="66" charset="0"/>
            </a:endParaRPr>
          </a:p>
        </p:txBody>
      </p:sp>
      <p:graphicFrame>
        <p:nvGraphicFramePr>
          <p:cNvPr id="29701" name="Object 7"/>
          <p:cNvGraphicFramePr>
            <a:graphicFrameLocks noChangeAspect="1"/>
          </p:cNvGraphicFramePr>
          <p:nvPr>
            <p:extLst/>
          </p:nvPr>
        </p:nvGraphicFramePr>
        <p:xfrm>
          <a:off x="1847529" y="783878"/>
          <a:ext cx="4010025" cy="5334000"/>
        </p:xfrm>
        <a:graphic>
          <a:graphicData uri="http://schemas.openxmlformats.org/presentationml/2006/ole">
            <mc:AlternateContent xmlns:mc="http://schemas.openxmlformats.org/markup-compatibility/2006">
              <mc:Choice xmlns:v="urn:schemas-microsoft-com:vml" Requires="v">
                <p:oleObj spid="_x0000_s22686" name="Visio" r:id="rId3" imgW="1393850" imgH="1853794" progId="Visio.Drawing.6">
                  <p:embed/>
                </p:oleObj>
              </mc:Choice>
              <mc:Fallback>
                <p:oleObj name="Visio" r:id="rId3" imgW="1393850" imgH="1853794" progId="Visio.Drawing.6">
                  <p:embed/>
                  <p:pic>
                    <p:nvPicPr>
                      <p:cNvPr id="2970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9" y="783878"/>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8"/>
          <p:cNvGraphicFramePr>
            <a:graphicFrameLocks noChangeAspect="1"/>
          </p:cNvGraphicFramePr>
          <p:nvPr>
            <p:extLst/>
          </p:nvPr>
        </p:nvGraphicFramePr>
        <p:xfrm>
          <a:off x="6400800" y="1895129"/>
          <a:ext cx="2743200" cy="898525"/>
        </p:xfrm>
        <a:graphic>
          <a:graphicData uri="http://schemas.openxmlformats.org/presentationml/2006/ole">
            <mc:AlternateContent xmlns:mc="http://schemas.openxmlformats.org/markup-compatibility/2006">
              <mc:Choice xmlns:v="urn:schemas-microsoft-com:vml" Requires="v">
                <p:oleObj spid="_x0000_s22687" name="Equation" r:id="rId5" imgW="1358310" imgH="444307" progId="Equation.DSMT4">
                  <p:embed/>
                </p:oleObj>
              </mc:Choice>
              <mc:Fallback>
                <p:oleObj name="Equation" r:id="rId5" imgW="1358310" imgH="444307" progId="Equation.DSMT4">
                  <p:embed/>
                  <p:pic>
                    <p:nvPicPr>
                      <p:cNvPr id="2970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895129"/>
                        <a:ext cx="2743200" cy="898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10"/>
          <p:cNvGraphicFramePr>
            <a:graphicFrameLocks noChangeAspect="1"/>
          </p:cNvGraphicFramePr>
          <p:nvPr>
            <p:extLst/>
          </p:nvPr>
        </p:nvGraphicFramePr>
        <p:xfrm>
          <a:off x="6400800" y="2898428"/>
          <a:ext cx="1320800" cy="457200"/>
        </p:xfrm>
        <a:graphic>
          <a:graphicData uri="http://schemas.openxmlformats.org/presentationml/2006/ole">
            <mc:AlternateContent xmlns:mc="http://schemas.openxmlformats.org/markup-compatibility/2006">
              <mc:Choice xmlns:v="urn:schemas-microsoft-com:vml" Requires="v">
                <p:oleObj spid="_x0000_s22688" name="Equation" r:id="rId7" imgW="660400" imgH="228600" progId="Equation.DSMT4">
                  <p:embed/>
                </p:oleObj>
              </mc:Choice>
              <mc:Fallback>
                <p:oleObj name="Equation" r:id="rId7" imgW="660400" imgH="228600" progId="Equation.DSMT4">
                  <p:embed/>
                  <p:pic>
                    <p:nvPicPr>
                      <p:cNvPr id="29703"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2898428"/>
                        <a:ext cx="1320800"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11"/>
          <p:cNvGraphicFramePr>
            <a:graphicFrameLocks noChangeAspect="1"/>
          </p:cNvGraphicFramePr>
          <p:nvPr>
            <p:extLst/>
          </p:nvPr>
        </p:nvGraphicFramePr>
        <p:xfrm>
          <a:off x="6400800" y="3450878"/>
          <a:ext cx="2057400" cy="528638"/>
        </p:xfrm>
        <a:graphic>
          <a:graphicData uri="http://schemas.openxmlformats.org/presentationml/2006/ole">
            <mc:AlternateContent xmlns:mc="http://schemas.openxmlformats.org/markup-compatibility/2006">
              <mc:Choice xmlns:v="urn:schemas-microsoft-com:vml" Requires="v">
                <p:oleObj spid="_x0000_s22689" name="Equation" r:id="rId9" imgW="990170" imgH="253890" progId="Equation.DSMT4">
                  <p:embed/>
                </p:oleObj>
              </mc:Choice>
              <mc:Fallback>
                <p:oleObj name="Equation" r:id="rId9" imgW="990170" imgH="253890" progId="Equation.DSMT4">
                  <p:embed/>
                  <p:pic>
                    <p:nvPicPr>
                      <p:cNvPr id="29704"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0" y="3450878"/>
                        <a:ext cx="2057400" cy="5286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12"/>
          <p:cNvGraphicFramePr>
            <a:graphicFrameLocks noChangeAspect="1"/>
          </p:cNvGraphicFramePr>
          <p:nvPr>
            <p:extLst/>
          </p:nvPr>
        </p:nvGraphicFramePr>
        <p:xfrm>
          <a:off x="6416676" y="4079529"/>
          <a:ext cx="3717925" cy="466725"/>
        </p:xfrm>
        <a:graphic>
          <a:graphicData uri="http://schemas.openxmlformats.org/presentationml/2006/ole">
            <mc:AlternateContent xmlns:mc="http://schemas.openxmlformats.org/markup-compatibility/2006">
              <mc:Choice xmlns:v="urn:schemas-microsoft-com:vml" Requires="v">
                <p:oleObj spid="_x0000_s22690" name="Equation" r:id="rId11" imgW="1828800" imgH="228600" progId="Equation.DSMT4">
                  <p:embed/>
                </p:oleObj>
              </mc:Choice>
              <mc:Fallback>
                <p:oleObj name="Equation" r:id="rId11" imgW="1828800" imgH="228600" progId="Equation.DSMT4">
                  <p:embed/>
                  <p:pic>
                    <p:nvPicPr>
                      <p:cNvPr id="29705"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6676" y="4079529"/>
                        <a:ext cx="3717925" cy="4667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6" name="Text Box 13"/>
          <p:cNvSpPr txBox="1">
            <a:spLocks noChangeArrowheads="1"/>
          </p:cNvSpPr>
          <p:nvPr/>
        </p:nvSpPr>
        <p:spPr bwMode="auto">
          <a:xfrm>
            <a:off x="6019800" y="4722466"/>
            <a:ext cx="4343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tr-TR" altLang="en-US" sz="2400" i="1" dirty="0" err="1" smtClean="0">
                <a:solidFill>
                  <a:srgbClr val="000000"/>
                </a:solidFill>
                <a:latin typeface="Comic Sans MS" panose="030F0702030302020204" pitchFamily="66" charset="0"/>
              </a:rPr>
              <a:t>For</a:t>
            </a:r>
            <a:r>
              <a:rPr lang="tr-TR" altLang="en-US" sz="2400" i="1" dirty="0" smtClean="0">
                <a:solidFill>
                  <a:srgbClr val="000000"/>
                </a:solidFill>
                <a:latin typeface="Comic Sans MS" panose="030F0702030302020204" pitchFamily="66" charset="0"/>
              </a:rPr>
              <a:t> </a:t>
            </a:r>
            <a:r>
              <a:rPr lang="en-US" altLang="en-US" sz="2400" i="1" dirty="0" err="1" smtClean="0">
                <a:solidFill>
                  <a:srgbClr val="000000"/>
                </a:solidFill>
                <a:latin typeface="Comic Sans MS" panose="030F0702030302020204" pitchFamily="66" charset="0"/>
              </a:rPr>
              <a:t>h</a:t>
            </a:r>
            <a:r>
              <a:rPr lang="en-US" altLang="en-US" sz="2400" i="1" baseline="-25000" dirty="0" err="1" smtClean="0">
                <a:solidFill>
                  <a:srgbClr val="000000"/>
                </a:solidFill>
                <a:latin typeface="Comic Sans MS" panose="030F0702030302020204" pitchFamily="66" charset="0"/>
              </a:rPr>
              <a:t>FE</a:t>
            </a:r>
            <a:r>
              <a:rPr lang="en-US" altLang="en-US" sz="2400" dirty="0" smtClean="0">
                <a:solidFill>
                  <a:srgbClr val="000000"/>
                </a:solidFill>
                <a:latin typeface="Comic Sans MS" panose="030F0702030302020204" pitchFamily="66" charset="0"/>
              </a:rPr>
              <a:t> </a:t>
            </a:r>
            <a:r>
              <a:rPr lang="en-US" altLang="en-US" sz="2400" dirty="0">
                <a:solidFill>
                  <a:srgbClr val="000000"/>
                </a:solidFill>
                <a:latin typeface="Comic Sans MS" panose="030F0702030302020204" pitchFamily="66" charset="0"/>
              </a:rPr>
              <a:t>&gt;&gt; </a:t>
            </a:r>
            <a:r>
              <a:rPr lang="en-US" altLang="en-US" sz="2400" dirty="0" smtClean="0">
                <a:solidFill>
                  <a:srgbClr val="000000"/>
                </a:solidFill>
                <a:latin typeface="Comic Sans MS" panose="030F0702030302020204" pitchFamily="66" charset="0"/>
              </a:rPr>
              <a:t>1</a:t>
            </a:r>
            <a:r>
              <a:rPr lang="tr-TR" altLang="en-US" sz="2400" dirty="0" smtClean="0">
                <a:solidFill>
                  <a:srgbClr val="000000"/>
                </a:solidFill>
                <a:latin typeface="Comic Sans MS" panose="030F0702030302020204" pitchFamily="66" charset="0"/>
              </a:rPr>
              <a:t>,</a:t>
            </a:r>
            <a:endParaRPr lang="th-TH" altLang="en-US" sz="2400" dirty="0">
              <a:solidFill>
                <a:srgbClr val="000000"/>
              </a:solidFill>
              <a:latin typeface="Comic Sans MS" panose="030F0702030302020204" pitchFamily="66" charset="0"/>
            </a:endParaRPr>
          </a:p>
        </p:txBody>
      </p:sp>
      <p:graphicFrame>
        <p:nvGraphicFramePr>
          <p:cNvPr id="29707" name="Object 14"/>
          <p:cNvGraphicFramePr>
            <a:graphicFrameLocks noChangeAspect="1"/>
          </p:cNvGraphicFramePr>
          <p:nvPr>
            <p:extLst/>
          </p:nvPr>
        </p:nvGraphicFramePr>
        <p:xfrm>
          <a:off x="6327776" y="5255866"/>
          <a:ext cx="3806825" cy="525462"/>
        </p:xfrm>
        <a:graphic>
          <a:graphicData uri="http://schemas.openxmlformats.org/presentationml/2006/ole">
            <mc:AlternateContent xmlns:mc="http://schemas.openxmlformats.org/markup-compatibility/2006">
              <mc:Choice xmlns:v="urn:schemas-microsoft-com:vml" Requires="v">
                <p:oleObj spid="_x0000_s22691" name="Equation" r:id="rId13" imgW="1841500" imgH="254000" progId="Equation.DSMT4">
                  <p:embed/>
                </p:oleObj>
              </mc:Choice>
              <mc:Fallback>
                <p:oleObj name="Equation" r:id="rId13" imgW="1841500" imgH="254000" progId="Equation.DSMT4">
                  <p:embed/>
                  <p:pic>
                    <p:nvPicPr>
                      <p:cNvPr id="29707"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7776" y="5255866"/>
                        <a:ext cx="3806825" cy="5254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8839200" y="4305240"/>
              <a:ext cx="360" cy="360"/>
            </p14:xfrm>
          </p:contentPart>
        </mc:Choice>
        <mc:Fallback xmlns="">
          <p:pic>
            <p:nvPicPr>
              <p:cNvPr id="2" name="Ink 1"/>
              <p:cNvPicPr/>
              <p:nvPr/>
            </p:nvPicPr>
            <p:blipFill>
              <a:blip r:embed="rId16"/>
              <a:stretch>
                <a:fillRect/>
              </a:stretch>
            </p:blipFill>
            <p:spPr>
              <a:xfrm>
                <a:off x="8829840" y="4295880"/>
                <a:ext cx="19080" cy="19080"/>
              </a:xfrm>
              <a:prstGeom prst="rect">
                <a:avLst/>
              </a:prstGeom>
            </p:spPr>
          </p:pic>
        </mc:Fallback>
      </mc:AlternateContent>
    </p:spTree>
    <p:extLst>
      <p:ext uri="{BB962C8B-B14F-4D97-AF65-F5344CB8AC3E}">
        <p14:creationId xmlns:p14="http://schemas.microsoft.com/office/powerpoint/2010/main" val="73229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1981200" y="274638"/>
            <a:ext cx="8229600" cy="432000"/>
          </a:xfrm>
        </p:spPr>
        <p:txBody>
          <a:bodyPr/>
          <a:lstStyle/>
          <a:p>
            <a:pPr algn="l" eaLnBrk="1" hangingPunct="1"/>
            <a:r>
              <a:rPr lang="tr-TR" dirty="0"/>
              <a:t>L</a:t>
            </a:r>
            <a:r>
              <a:rPr lang="en-US" dirty="0" err="1" smtClean="0"/>
              <a:t>ine</a:t>
            </a:r>
            <a:r>
              <a:rPr lang="en-US" dirty="0" smtClean="0"/>
              <a:t> </a:t>
            </a:r>
            <a:r>
              <a:rPr lang="en-US" dirty="0"/>
              <a:t>load for the emitter bias circuit</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1748" name="Object 3"/>
          <p:cNvGraphicFramePr>
            <a:graphicFrameLocks noChangeAspect="1"/>
          </p:cNvGraphicFramePr>
          <p:nvPr/>
        </p:nvGraphicFramePr>
        <p:xfrm>
          <a:off x="5562600" y="1974851"/>
          <a:ext cx="4191000" cy="892175"/>
        </p:xfrm>
        <a:graphic>
          <a:graphicData uri="http://schemas.openxmlformats.org/presentationml/2006/ole">
            <mc:AlternateContent xmlns:mc="http://schemas.openxmlformats.org/markup-compatibility/2006">
              <mc:Choice xmlns:v="urn:schemas-microsoft-com:vml" Requires="v">
                <p:oleObj spid="_x0000_s23658" name="Equation" r:id="rId3" imgW="2032000" imgH="431800" progId="Equation.DSMT4">
                  <p:embed/>
                </p:oleObj>
              </mc:Choice>
              <mc:Fallback>
                <p:oleObj name="Equation" r:id="rId3" imgW="2032000" imgH="431800" progId="Equation.DSMT4">
                  <p:embed/>
                  <p:pic>
                    <p:nvPicPr>
                      <p:cNvPr id="3174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974851"/>
                        <a:ext cx="4191000" cy="8921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49" name="Object 4"/>
          <p:cNvGraphicFramePr>
            <a:graphicFrameLocks noChangeAspect="1"/>
          </p:cNvGraphicFramePr>
          <p:nvPr/>
        </p:nvGraphicFramePr>
        <p:xfrm>
          <a:off x="5562600" y="3117850"/>
          <a:ext cx="4191000" cy="520700"/>
        </p:xfrm>
        <a:graphic>
          <a:graphicData uri="http://schemas.openxmlformats.org/presentationml/2006/ole">
            <mc:AlternateContent xmlns:mc="http://schemas.openxmlformats.org/markup-compatibility/2006">
              <mc:Choice xmlns:v="urn:schemas-microsoft-com:vml" Requires="v">
                <p:oleObj spid="_x0000_s23659" name="Equation" r:id="rId5" imgW="2044700" imgH="254000" progId="Equation.DSMT4">
                  <p:embed/>
                </p:oleObj>
              </mc:Choice>
              <mc:Fallback>
                <p:oleObj name="Equation" r:id="rId5" imgW="2044700" imgH="254000" progId="Equation.DSMT4">
                  <p:embed/>
                  <p:pic>
                    <p:nvPicPr>
                      <p:cNvPr id="3174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117850"/>
                        <a:ext cx="4191000"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50" name="Object 5"/>
          <p:cNvGraphicFramePr>
            <a:graphicFrameLocks noChangeAspect="1"/>
          </p:cNvGraphicFramePr>
          <p:nvPr/>
        </p:nvGraphicFramePr>
        <p:xfrm>
          <a:off x="1981200" y="1600200"/>
          <a:ext cx="4953000" cy="4560888"/>
        </p:xfrm>
        <a:graphic>
          <a:graphicData uri="http://schemas.openxmlformats.org/presentationml/2006/ole">
            <mc:AlternateContent xmlns:mc="http://schemas.openxmlformats.org/markup-compatibility/2006">
              <mc:Choice xmlns:v="urn:schemas-microsoft-com:vml" Requires="v">
                <p:oleObj spid="_x0000_s23660" name="Visio" r:id="rId7" imgW="1303630" imgH="1200607" progId="Visio.Drawing.6">
                  <p:embed/>
                </p:oleObj>
              </mc:Choice>
              <mc:Fallback>
                <p:oleObj name="Visio" r:id="rId7" imgW="1303630" imgH="1200607" progId="Visio.Drawing.6">
                  <p:embed/>
                  <p:pic>
                    <p:nvPicPr>
                      <p:cNvPr id="3175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1600200"/>
                        <a:ext cx="4953000" cy="456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4">
            <a:extLst>
              <a:ext uri="{FF2B5EF4-FFF2-40B4-BE49-F238E27FC236}">
                <a16:creationId xmlns:a16="http://schemas.microsoft.com/office/drawing/2014/main" id="{EFBA77E8-3A2C-46DC-A133-A72881735B27}"/>
              </a:ext>
            </a:extLst>
          </p:cNvPr>
          <p:cNvGraphicFramePr>
            <a:graphicFrameLocks noChangeAspect="1"/>
          </p:cNvGraphicFramePr>
          <p:nvPr>
            <p:extLst/>
          </p:nvPr>
        </p:nvGraphicFramePr>
        <p:xfrm>
          <a:off x="5562601" y="1316138"/>
          <a:ext cx="3806825" cy="525462"/>
        </p:xfrm>
        <a:graphic>
          <a:graphicData uri="http://schemas.openxmlformats.org/presentationml/2006/ole">
            <mc:AlternateContent xmlns:mc="http://schemas.openxmlformats.org/markup-compatibility/2006">
              <mc:Choice xmlns:v="urn:schemas-microsoft-com:vml" Requires="v">
                <p:oleObj spid="_x0000_s23661" name="Equation" r:id="rId9" imgW="1841500" imgH="254000" progId="Equation.DSMT4">
                  <p:embed/>
                </p:oleObj>
              </mc:Choice>
              <mc:Fallback>
                <p:oleObj name="Equation" r:id="rId9" imgW="1841500" imgH="254000" progId="Equation.DSMT4">
                  <p:embed/>
                  <p:pic>
                    <p:nvPicPr>
                      <p:cNvPr id="6" name="Object 14">
                        <a:extLst>
                          <a:ext uri="{FF2B5EF4-FFF2-40B4-BE49-F238E27FC236}">
                            <a16:creationId xmlns:a16="http://schemas.microsoft.com/office/drawing/2014/main" id="{EFBA77E8-3A2C-46DC-A133-A72881735B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1" y="1316138"/>
                        <a:ext cx="3806825" cy="525462"/>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818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marL="2060575" indent="-2060575" algn="l" eaLnBrk="1" hangingPunct="1"/>
            <a:r>
              <a:rPr lang="tr-TR" dirty="0" err="1"/>
              <a:t>Emitter</a:t>
            </a:r>
            <a:r>
              <a:rPr lang="tr-TR" dirty="0"/>
              <a:t> </a:t>
            </a:r>
            <a:r>
              <a:rPr lang="tr-TR" dirty="0" err="1"/>
              <a:t>biasing</a:t>
            </a:r>
            <a:r>
              <a:rPr lang="tr-TR" dirty="0"/>
              <a:t> </a:t>
            </a:r>
            <a:r>
              <a:rPr lang="tr-TR" dirty="0" err="1"/>
              <a:t>characteristics</a:t>
            </a:r>
            <a:r>
              <a:rPr lang="tr-TR" dirty="0"/>
              <a:t>.</a:t>
            </a:r>
            <a:endParaRPr lang="th-TH" altLang="en-US" dirty="0">
              <a:effectLst>
                <a:outerShdw blurRad="38100" dist="38100" dir="2700000" algn="tl">
                  <a:srgbClr val="000000">
                    <a:alpha val="43137"/>
                  </a:srgbClr>
                </a:outerShdw>
              </a:effectLst>
            </a:endParaRPr>
          </a:p>
        </p:txBody>
      </p:sp>
      <p:graphicFrame>
        <p:nvGraphicFramePr>
          <p:cNvPr id="32772" name="Object 3"/>
          <p:cNvGraphicFramePr>
            <a:graphicFrameLocks noChangeAspect="1"/>
          </p:cNvGraphicFramePr>
          <p:nvPr>
            <p:extLst/>
          </p:nvPr>
        </p:nvGraphicFramePr>
        <p:xfrm>
          <a:off x="1676401" y="1295400"/>
          <a:ext cx="4010025" cy="5334000"/>
        </p:xfrm>
        <a:graphic>
          <a:graphicData uri="http://schemas.openxmlformats.org/presentationml/2006/ole">
            <mc:AlternateContent xmlns:mc="http://schemas.openxmlformats.org/markup-compatibility/2006">
              <mc:Choice xmlns:v="urn:schemas-microsoft-com:vml" Requires="v">
                <p:oleObj spid="_x0000_s24605" name="Visio" r:id="rId3" imgW="1393850" imgH="1853794" progId="Visio.Drawing.6">
                  <p:embed/>
                </p:oleObj>
              </mc:Choice>
              <mc:Fallback>
                <p:oleObj name="Visio" r:id="rId3" imgW="1393850" imgH="1853794" progId="Visio.Drawing.6">
                  <p:embed/>
                  <p:pic>
                    <p:nvPicPr>
                      <p:cNvPr id="3277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1295400"/>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3" name="Text Box 4"/>
          <p:cNvSpPr txBox="1">
            <a:spLocks noChangeArrowheads="1"/>
          </p:cNvSpPr>
          <p:nvPr/>
        </p:nvSpPr>
        <p:spPr bwMode="auto">
          <a:xfrm>
            <a:off x="6096000" y="1524001"/>
            <a:ext cx="4343400" cy="1323439"/>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lang="en-US" sz="2000" b="1" dirty="0">
                <a:latin typeface="Roboto"/>
              </a:rPr>
              <a:t>Circuit recognition</a:t>
            </a:r>
            <a:r>
              <a:rPr lang="en-US" sz="2000" dirty="0">
                <a:latin typeface="Roboto"/>
              </a:rPr>
              <a:t>: Symmetrical (positive and negative) supply source and </a:t>
            </a:r>
            <a:r>
              <a:rPr lang="tr-TR" sz="2000" dirty="0" err="1" smtClean="0">
                <a:latin typeface="Roboto"/>
              </a:rPr>
              <a:t>base</a:t>
            </a:r>
            <a:r>
              <a:rPr lang="en-US" sz="2000" dirty="0" smtClean="0">
                <a:latin typeface="Roboto"/>
              </a:rPr>
              <a:t> </a:t>
            </a:r>
            <a:r>
              <a:rPr lang="en-US" sz="2000" dirty="0">
                <a:latin typeface="Roboto"/>
              </a:rPr>
              <a:t>resistance </a:t>
            </a:r>
            <a:r>
              <a:rPr lang="tr-TR" sz="2000" dirty="0" smtClean="0">
                <a:latin typeface="Roboto"/>
              </a:rPr>
              <a:t>is </a:t>
            </a:r>
            <a:r>
              <a:rPr lang="en-US" sz="2000" dirty="0" smtClean="0">
                <a:latin typeface="Roboto"/>
              </a:rPr>
              <a:t> ground</a:t>
            </a:r>
            <a:r>
              <a:rPr lang="tr-TR" sz="2000" dirty="0" err="1" smtClean="0">
                <a:latin typeface="Roboto"/>
              </a:rPr>
              <a:t>ed</a:t>
            </a:r>
            <a:r>
              <a:rPr lang="en-US" sz="2000" dirty="0" smtClean="0">
                <a:latin typeface="Roboto"/>
              </a:rPr>
              <a:t>.</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
        <p:nvSpPr>
          <p:cNvPr id="32774" name="Text Box 5"/>
          <p:cNvSpPr txBox="1">
            <a:spLocks noChangeArrowheads="1"/>
          </p:cNvSpPr>
          <p:nvPr/>
        </p:nvSpPr>
        <p:spPr bwMode="auto">
          <a:xfrm>
            <a:off x="6096000" y="3058766"/>
            <a:ext cx="4343400" cy="2862322"/>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kumimoji="0" lang="tr-TR" altLang="en-US" sz="2000" b="1"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Advantages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lang="en-US" sz="2000" dirty="0">
                <a:latin typeface="Roboto"/>
              </a:rPr>
              <a:t>The working point of the circuit is not sensitive to </a:t>
            </a:r>
            <a:r>
              <a:rPr lang="en-US" sz="2000" dirty="0" err="1">
                <a:latin typeface="Roboto"/>
              </a:rPr>
              <a:t>h</a:t>
            </a:r>
            <a:r>
              <a:rPr lang="en-US" sz="1200" dirty="0" err="1">
                <a:latin typeface="Roboto"/>
              </a:rPr>
              <a:t>FE</a:t>
            </a:r>
            <a:r>
              <a:rPr lang="en-US" sz="1200" dirty="0">
                <a:latin typeface="Roboto"/>
              </a:rPr>
              <a:t> </a:t>
            </a:r>
            <a:r>
              <a:rPr lang="en-US" sz="2000" dirty="0">
                <a:latin typeface="Roboto"/>
              </a:rPr>
              <a:t>changes (stable</a:t>
            </a:r>
            <a:r>
              <a:rPr lang="en-US" sz="2000" dirty="0" smtClean="0">
                <a:latin typeface="Roboto"/>
              </a:rPr>
              <a:t>).</a:t>
            </a:r>
            <a:endParaRPr lang="tr-TR" sz="2000" dirty="0" smtClean="0">
              <a:latin typeface="Roboto"/>
            </a:endParaRPr>
          </a:p>
          <a:p>
            <a:pPr lvl="0" fontAlgn="base">
              <a:spcBef>
                <a:spcPct val="50000"/>
              </a:spcBef>
              <a:spcAft>
                <a:spcPct val="0"/>
              </a:spcAft>
              <a:buNone/>
              <a:defRPr/>
            </a:pP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D</a:t>
            </a:r>
            <a:r>
              <a:rPr kumimoji="0" lang="tr-TR" altLang="en-US" sz="2000" b="1"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isadvantages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lang="en-US" sz="2000" dirty="0">
                <a:latin typeface="Roboto"/>
              </a:rPr>
              <a:t>Needs symmetrical (positive and negative) supply source</a:t>
            </a:r>
            <a:r>
              <a:rPr lang="en-US" sz="2000" dirty="0" smtClean="0">
                <a:latin typeface="Roboto"/>
              </a:rPr>
              <a:t>.</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endParaRPr kumimoji="0" lang="tr-TR"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lvl="0" fontAlgn="base">
              <a:spcBef>
                <a:spcPct val="50000"/>
              </a:spcBef>
              <a:spcAft>
                <a:spcPct val="0"/>
              </a:spcAft>
              <a:buNone/>
              <a:defRPr/>
            </a:pPr>
            <a:r>
              <a:rPr kumimoji="0" lang="tr-TR" altLang="en-US" sz="2000" b="1"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Apllications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lang="en-US" sz="2000" dirty="0">
                <a:latin typeface="Roboto"/>
              </a:rPr>
              <a:t>It is primarily used to </a:t>
            </a:r>
            <a:r>
              <a:rPr lang="tr-TR" sz="2000" dirty="0" err="1" smtClean="0">
                <a:latin typeface="Roboto"/>
              </a:rPr>
              <a:t>biase</a:t>
            </a:r>
            <a:r>
              <a:rPr lang="en-US" sz="2000" dirty="0" smtClean="0">
                <a:latin typeface="Roboto"/>
              </a:rPr>
              <a:t> </a:t>
            </a:r>
            <a:r>
              <a:rPr lang="en-US" sz="2000" dirty="0">
                <a:latin typeface="Roboto"/>
              </a:rPr>
              <a:t>linear amplifiers.</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Tree>
    <p:extLst>
      <p:ext uri="{BB962C8B-B14F-4D97-AF65-F5344CB8AC3E}">
        <p14:creationId xmlns:p14="http://schemas.microsoft.com/office/powerpoint/2010/main" val="37053907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marL="2060575" indent="-2060575" algn="l" eaLnBrk="1" hangingPunct="1"/>
            <a:r>
              <a:rPr lang="tr-TR" dirty="0" err="1"/>
              <a:t>Emitter</a:t>
            </a:r>
            <a:r>
              <a:rPr lang="tr-TR" dirty="0"/>
              <a:t> </a:t>
            </a:r>
            <a:r>
              <a:rPr lang="tr-TR" dirty="0" err="1"/>
              <a:t>biasing</a:t>
            </a:r>
            <a:r>
              <a:rPr lang="tr-TR" dirty="0"/>
              <a:t> </a:t>
            </a:r>
            <a:r>
              <a:rPr lang="tr-TR" dirty="0" err="1"/>
              <a:t>characteristics</a:t>
            </a:r>
            <a:r>
              <a:rPr lang="tr-TR" dirty="0"/>
              <a:t>.</a:t>
            </a:r>
            <a:endParaRPr lang="th-TH" altLang="en-US" dirty="0">
              <a:effectLst>
                <a:outerShdw blurRad="38100" dist="38100" dir="2700000" algn="tl">
                  <a:srgbClr val="000000">
                    <a:alpha val="43137"/>
                  </a:srgbClr>
                </a:outerShdw>
              </a:effectLst>
            </a:endParaRPr>
          </a:p>
        </p:txBody>
      </p:sp>
      <p:graphicFrame>
        <p:nvGraphicFramePr>
          <p:cNvPr id="33796" name="Object 3"/>
          <p:cNvGraphicFramePr>
            <a:graphicFrameLocks noChangeAspect="1"/>
          </p:cNvGraphicFramePr>
          <p:nvPr>
            <p:extLst/>
          </p:nvPr>
        </p:nvGraphicFramePr>
        <p:xfrm>
          <a:off x="1676401" y="1295400"/>
          <a:ext cx="4010025" cy="5334000"/>
        </p:xfrm>
        <a:graphic>
          <a:graphicData uri="http://schemas.openxmlformats.org/presentationml/2006/ole">
            <mc:AlternateContent xmlns:mc="http://schemas.openxmlformats.org/markup-compatibility/2006">
              <mc:Choice xmlns:v="urn:schemas-microsoft-com:vml" Requires="v">
                <p:oleObj spid="_x0000_s25680" name="Visio" r:id="rId3" imgW="1393850" imgH="1853794" progId="Visio.Drawing.6">
                  <p:embed/>
                </p:oleObj>
              </mc:Choice>
              <mc:Fallback>
                <p:oleObj name="Visio" r:id="rId3" imgW="1393850" imgH="1853794" progId="Visio.Drawing.6">
                  <p:embed/>
                  <p:pic>
                    <p:nvPicPr>
                      <p:cNvPr id="3379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1295400"/>
                        <a:ext cx="40100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4"/>
          <p:cNvSpPr txBox="1">
            <a:spLocks noChangeArrowheads="1"/>
          </p:cNvSpPr>
          <p:nvPr/>
        </p:nvSpPr>
        <p:spPr bwMode="auto">
          <a:xfrm>
            <a:off x="6096000" y="1600201"/>
            <a:ext cx="4267200" cy="40011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lang="tr-TR" sz="2000">
                <a:latin typeface="Roboto"/>
              </a:rPr>
              <a:t>Load line equations:</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33798" name="Object 5"/>
          <p:cNvGraphicFramePr>
            <a:graphicFrameLocks noChangeAspect="1"/>
          </p:cNvGraphicFramePr>
          <p:nvPr>
            <p:extLst/>
          </p:nvPr>
        </p:nvGraphicFramePr>
        <p:xfrm>
          <a:off x="6400800" y="2057400"/>
          <a:ext cx="2362200" cy="1416050"/>
        </p:xfrm>
        <a:graphic>
          <a:graphicData uri="http://schemas.openxmlformats.org/presentationml/2006/ole">
            <mc:AlternateContent xmlns:mc="http://schemas.openxmlformats.org/markup-compatibility/2006">
              <mc:Choice xmlns:v="urn:schemas-microsoft-com:vml" Requires="v">
                <p:oleObj spid="_x0000_s25681" name="Equation" r:id="rId5" imgW="1143000" imgH="685800" progId="Equation.DSMT4">
                  <p:embed/>
                </p:oleObj>
              </mc:Choice>
              <mc:Fallback>
                <p:oleObj name="Equation" r:id="rId5" imgW="1143000" imgH="685800" progId="Equation.DSMT4">
                  <p:embed/>
                  <p:pic>
                    <p:nvPicPr>
                      <p:cNvPr id="3379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057400"/>
                        <a:ext cx="2362200" cy="14160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9" name="Text Box 6"/>
          <p:cNvSpPr txBox="1">
            <a:spLocks noChangeArrowheads="1"/>
          </p:cNvSpPr>
          <p:nvPr/>
        </p:nvSpPr>
        <p:spPr bwMode="auto">
          <a:xfrm>
            <a:off x="6096000" y="3641726"/>
            <a:ext cx="4267200" cy="40011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lang="tr-TR" sz="2000" dirty="0" err="1">
                <a:latin typeface="Roboto"/>
              </a:rPr>
              <a:t>Working</a:t>
            </a:r>
            <a:r>
              <a:rPr lang="tr-TR" sz="2000" dirty="0">
                <a:latin typeface="Roboto"/>
              </a:rPr>
              <a:t> </a:t>
            </a:r>
            <a:r>
              <a:rPr lang="tr-TR" sz="2000" dirty="0" err="1">
                <a:latin typeface="Roboto"/>
              </a:rPr>
              <a:t>point</a:t>
            </a:r>
            <a:r>
              <a:rPr lang="tr-TR" sz="2000" dirty="0">
                <a:latin typeface="Roboto"/>
              </a:rPr>
              <a:t> </a:t>
            </a:r>
            <a:r>
              <a:rPr lang="tr-TR" sz="2000" dirty="0" err="1">
                <a:latin typeface="Roboto"/>
              </a:rPr>
              <a:t>equations</a:t>
            </a:r>
            <a:r>
              <a:rPr lang="tr-TR" sz="2000" dirty="0">
                <a:latin typeface="Roboto"/>
              </a:rPr>
              <a:t> </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33800" name="Object 7"/>
          <p:cNvGraphicFramePr>
            <a:graphicFrameLocks noChangeAspect="1"/>
          </p:cNvGraphicFramePr>
          <p:nvPr>
            <p:extLst/>
          </p:nvPr>
        </p:nvGraphicFramePr>
        <p:xfrm>
          <a:off x="6400801" y="4114800"/>
          <a:ext cx="3992563" cy="1443038"/>
        </p:xfrm>
        <a:graphic>
          <a:graphicData uri="http://schemas.openxmlformats.org/presentationml/2006/ole">
            <mc:AlternateContent xmlns:mc="http://schemas.openxmlformats.org/markup-compatibility/2006">
              <mc:Choice xmlns:v="urn:schemas-microsoft-com:vml" Requires="v">
                <p:oleObj spid="_x0000_s25682" name="Equation" r:id="rId7" imgW="1968500" imgH="711200" progId="Equation.DSMT4">
                  <p:embed/>
                </p:oleObj>
              </mc:Choice>
              <mc:Fallback>
                <p:oleObj name="Equation" r:id="rId7" imgW="1968500" imgH="711200" progId="Equation.DSMT4">
                  <p:embed/>
                  <p:pic>
                    <p:nvPicPr>
                      <p:cNvPr id="3380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1" y="4114800"/>
                        <a:ext cx="3992563" cy="14430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903918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4" name="Object 3"/>
          <p:cNvGraphicFramePr>
            <a:graphicFrameLocks noChangeAspect="1"/>
          </p:cNvGraphicFramePr>
          <p:nvPr>
            <p:extLst/>
          </p:nvPr>
        </p:nvGraphicFramePr>
        <p:xfrm>
          <a:off x="1600200" y="1371600"/>
          <a:ext cx="5137150" cy="5181600"/>
        </p:xfrm>
        <a:graphic>
          <a:graphicData uri="http://schemas.openxmlformats.org/presentationml/2006/ole">
            <mc:AlternateContent xmlns:mc="http://schemas.openxmlformats.org/markup-compatibility/2006">
              <mc:Choice xmlns:v="urn:schemas-microsoft-com:vml" Requires="v">
                <p:oleObj spid="_x0000_s26730" name="Visio" r:id="rId3" imgW="1817827" imgH="1833982" progId="Visio.Drawing.6">
                  <p:embed/>
                </p:oleObj>
              </mc:Choice>
              <mc:Fallback>
                <p:oleObj name="Visio" r:id="rId3" imgW="1817827" imgH="1833982" progId="Visio.Drawing.6">
                  <p:embed/>
                  <p:pic>
                    <p:nvPicPr>
                      <p:cNvPr id="3072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0"/>
                        <a:ext cx="51371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5" name="Text Box 4"/>
          <p:cNvSpPr txBox="1">
            <a:spLocks noChangeArrowheads="1"/>
          </p:cNvSpPr>
          <p:nvPr/>
        </p:nvSpPr>
        <p:spPr bwMode="auto">
          <a:xfrm>
            <a:off x="3814664" y="250795"/>
            <a:ext cx="6624736" cy="40011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tr-TR" altLang="en-US" sz="2000" b="0"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Find</a:t>
            </a:r>
            <a:r>
              <a:rPr kumimoji="0" lang="tr-TR"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the </a:t>
            </a:r>
            <a:r>
              <a:rPr kumimoji="0" lang="tr-TR" altLang="en-US" sz="2000" b="0"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value</a:t>
            </a:r>
            <a:r>
              <a:rPr kumimoji="0" lang="tr-TR"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of </a:t>
            </a:r>
            <a:r>
              <a:rPr kumimoji="0" lang="en-US" altLang="en-US" sz="2000" b="0" i="1"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CQ</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ve</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en-US" altLang="en-US" sz="2000" b="0" i="1"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V</a:t>
            </a:r>
            <a:r>
              <a:rPr kumimoji="0" lang="en-US" altLang="en-US" sz="2000" b="0" i="1" u="none" strike="noStrike" kern="1200" cap="none" spc="0" normalizeH="0" baseline="-2500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CEQ</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30726" name="Object 5"/>
          <p:cNvGraphicFramePr>
            <a:graphicFrameLocks noChangeAspect="1"/>
          </p:cNvGraphicFramePr>
          <p:nvPr>
            <p:extLst/>
          </p:nvPr>
        </p:nvGraphicFramePr>
        <p:xfrm>
          <a:off x="6781800" y="1600200"/>
          <a:ext cx="3733800" cy="1441450"/>
        </p:xfrm>
        <a:graphic>
          <a:graphicData uri="http://schemas.openxmlformats.org/presentationml/2006/ole">
            <mc:AlternateContent xmlns:mc="http://schemas.openxmlformats.org/markup-compatibility/2006">
              <mc:Choice xmlns:v="urn:schemas-microsoft-com:vml" Requires="v">
                <p:oleObj spid="_x0000_s26731" name="Equation" r:id="rId5" imgW="2171700" imgH="838200" progId="Equation.DSMT4">
                  <p:embed/>
                </p:oleObj>
              </mc:Choice>
              <mc:Fallback>
                <p:oleObj name="Equation" r:id="rId5" imgW="2171700" imgH="838200" progId="Equation.DSMT4">
                  <p:embed/>
                  <p:pic>
                    <p:nvPicPr>
                      <p:cNvPr id="3072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1600200"/>
                        <a:ext cx="3733800" cy="14414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extLst/>
          </p:nvPr>
        </p:nvGraphicFramePr>
        <p:xfrm>
          <a:off x="6781800" y="3124200"/>
          <a:ext cx="3124200" cy="762000"/>
        </p:xfrm>
        <a:graphic>
          <a:graphicData uri="http://schemas.openxmlformats.org/presentationml/2006/ole">
            <mc:AlternateContent xmlns:mc="http://schemas.openxmlformats.org/markup-compatibility/2006">
              <mc:Choice xmlns:v="urn:schemas-microsoft-com:vml" Requires="v">
                <p:oleObj spid="_x0000_s26732" name="Equation" r:id="rId7" imgW="1765300" imgH="431800" progId="Equation.DSMT4">
                  <p:embed/>
                </p:oleObj>
              </mc:Choice>
              <mc:Fallback>
                <p:oleObj name="Equation" r:id="rId7" imgW="1765300" imgH="431800" progId="Equation.DSMT4">
                  <p:embed/>
                  <p:pic>
                    <p:nvPicPr>
                      <p:cNvPr id="3072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3124200"/>
                        <a:ext cx="3124200" cy="762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7"/>
          <p:cNvGraphicFramePr>
            <a:graphicFrameLocks noChangeAspect="1"/>
          </p:cNvGraphicFramePr>
          <p:nvPr>
            <p:extLst/>
          </p:nvPr>
        </p:nvGraphicFramePr>
        <p:xfrm>
          <a:off x="6781800" y="3962400"/>
          <a:ext cx="3657600" cy="1233488"/>
        </p:xfrm>
        <a:graphic>
          <a:graphicData uri="http://schemas.openxmlformats.org/presentationml/2006/ole">
            <mc:AlternateContent xmlns:mc="http://schemas.openxmlformats.org/markup-compatibility/2006">
              <mc:Choice xmlns:v="urn:schemas-microsoft-com:vml" Requires="v">
                <p:oleObj spid="_x0000_s26733" name="Equation" r:id="rId9" imgW="2108200" imgH="711200" progId="Equation.DSMT4">
                  <p:embed/>
                </p:oleObj>
              </mc:Choice>
              <mc:Fallback>
                <p:oleObj name="Equation" r:id="rId9" imgW="2108200" imgH="711200" progId="Equation.DSMT4">
                  <p:embed/>
                  <p:pic>
                    <p:nvPicPr>
                      <p:cNvPr id="3072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3962400"/>
                        <a:ext cx="3657600" cy="123348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2209800" y="166542"/>
            <a:ext cx="8229600" cy="432000"/>
          </a:xfrm>
        </p:spPr>
        <p:txBody>
          <a:bodyPr/>
          <a:lstStyle/>
          <a:p>
            <a:pPr algn="l" eaLnBrk="1" hangingPunct="1"/>
            <a:r>
              <a:rPr lang="tr-TR" altLang="en-US" dirty="0" err="1" smtClean="0">
                <a:effectLst>
                  <a:outerShdw blurRad="38100" dist="38100" dir="2700000" algn="tl">
                    <a:srgbClr val="000000">
                      <a:alpha val="43137"/>
                    </a:srgbClr>
                  </a:outerShdw>
                </a:effectLst>
              </a:rPr>
              <a:t>Sample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2789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algn="l" eaLnBrk="1" hangingPunct="1"/>
            <a:r>
              <a:rPr lang="tr-TR" altLang="en-US" dirty="0">
                <a:effectLst>
                  <a:outerShdw blurRad="38100" dist="38100" dir="2700000" algn="tl">
                    <a:srgbClr val="000000">
                      <a:alpha val="43137"/>
                    </a:srgbClr>
                  </a:outerShdw>
                </a:effectLst>
              </a:rPr>
              <a:t>4. </a:t>
            </a:r>
            <a:r>
              <a:rPr lang="tr-TR" dirty="0" err="1"/>
              <a:t>Collector</a:t>
            </a:r>
            <a:r>
              <a:rPr lang="tr-TR" dirty="0"/>
              <a:t> </a:t>
            </a:r>
            <a:r>
              <a:rPr lang="tr-TR" dirty="0" err="1"/>
              <a:t>feedback</a:t>
            </a:r>
            <a:r>
              <a:rPr lang="tr-TR" dirty="0"/>
              <a:t> </a:t>
            </a:r>
            <a:r>
              <a:rPr lang="tr-TR" dirty="0" err="1" smtClean="0"/>
              <a:t>bias</a:t>
            </a:r>
            <a:endParaRPr lang="th-TH" altLang="en-US" dirty="0">
              <a:effectLst>
                <a:outerShdw blurRad="38100" dist="38100" dir="2700000" algn="tl">
                  <a:srgbClr val="000000">
                    <a:alpha val="43137"/>
                  </a:srgbClr>
                </a:outerShdw>
              </a:effectLst>
            </a:endParaRPr>
          </a:p>
        </p:txBody>
      </p:sp>
      <p:graphicFrame>
        <p:nvGraphicFramePr>
          <p:cNvPr id="34820" name="Object 4"/>
          <p:cNvGraphicFramePr>
            <a:graphicFrameLocks noChangeAspect="1"/>
          </p:cNvGraphicFramePr>
          <p:nvPr/>
        </p:nvGraphicFramePr>
        <p:xfrm>
          <a:off x="1676400" y="1600201"/>
          <a:ext cx="4419600" cy="4310063"/>
        </p:xfrm>
        <a:graphic>
          <a:graphicData uri="http://schemas.openxmlformats.org/presentationml/2006/ole">
            <mc:AlternateContent xmlns:mc="http://schemas.openxmlformats.org/markup-compatibility/2006">
              <mc:Choice xmlns:v="urn:schemas-microsoft-com:vml" Requires="v">
                <p:oleObj spid="_x0000_s27780" name="Visio" r:id="rId3" imgW="1459382" imgH="1423111" progId="Visio.Drawing.6">
                  <p:embed/>
                </p:oleObj>
              </mc:Choice>
              <mc:Fallback>
                <p:oleObj name="Visio" r:id="rId3" imgW="1459382" imgH="1423111" progId="Visio.Drawing.6">
                  <p:embed/>
                  <p:pic>
                    <p:nvPicPr>
                      <p:cNvPr id="348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00201"/>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ChangeAspect="1"/>
          </p:cNvGraphicFramePr>
          <p:nvPr/>
        </p:nvGraphicFramePr>
        <p:xfrm>
          <a:off x="6378576" y="1574800"/>
          <a:ext cx="3908425" cy="520700"/>
        </p:xfrm>
        <a:graphic>
          <a:graphicData uri="http://schemas.openxmlformats.org/presentationml/2006/ole">
            <mc:AlternateContent xmlns:mc="http://schemas.openxmlformats.org/markup-compatibility/2006">
              <mc:Choice xmlns:v="urn:schemas-microsoft-com:vml" Requires="v">
                <p:oleObj spid="_x0000_s27781" name="Equation" r:id="rId5" imgW="1905000" imgH="254000" progId="Equation.DSMT4">
                  <p:embed/>
                </p:oleObj>
              </mc:Choice>
              <mc:Fallback>
                <p:oleObj name="Equation" r:id="rId5" imgW="1905000" imgH="254000" progId="Equation.DSMT4">
                  <p:embed/>
                  <p:pic>
                    <p:nvPicPr>
                      <p:cNvPr id="348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8576" y="1574800"/>
                        <a:ext cx="3908425" cy="5207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2" name="Object 6"/>
          <p:cNvGraphicFramePr>
            <a:graphicFrameLocks noChangeAspect="1"/>
          </p:cNvGraphicFramePr>
          <p:nvPr/>
        </p:nvGraphicFramePr>
        <p:xfrm>
          <a:off x="6411914" y="2209800"/>
          <a:ext cx="2732087" cy="884238"/>
        </p:xfrm>
        <a:graphic>
          <a:graphicData uri="http://schemas.openxmlformats.org/presentationml/2006/ole">
            <mc:AlternateContent xmlns:mc="http://schemas.openxmlformats.org/markup-compatibility/2006">
              <mc:Choice xmlns:v="urn:schemas-microsoft-com:vml" Requires="v">
                <p:oleObj spid="_x0000_s27782" name="Equation" r:id="rId7" imgW="1333500" imgH="431800" progId="Equation.DSMT4">
                  <p:embed/>
                </p:oleObj>
              </mc:Choice>
              <mc:Fallback>
                <p:oleObj name="Equation" r:id="rId7" imgW="1333500" imgH="431800" progId="Equation.DSMT4">
                  <p:embed/>
                  <p:pic>
                    <p:nvPicPr>
                      <p:cNvPr id="3482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1914" y="2209800"/>
                        <a:ext cx="2732087" cy="884238"/>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3" name="Object 7"/>
          <p:cNvGraphicFramePr>
            <a:graphicFrameLocks noChangeAspect="1"/>
          </p:cNvGraphicFramePr>
          <p:nvPr/>
        </p:nvGraphicFramePr>
        <p:xfrm>
          <a:off x="6400800" y="3200400"/>
          <a:ext cx="1447800" cy="482600"/>
        </p:xfrm>
        <a:graphic>
          <a:graphicData uri="http://schemas.openxmlformats.org/presentationml/2006/ole">
            <mc:AlternateContent xmlns:mc="http://schemas.openxmlformats.org/markup-compatibility/2006">
              <mc:Choice xmlns:v="urn:schemas-microsoft-com:vml" Requires="v">
                <p:oleObj spid="_x0000_s27783" name="Equation" r:id="rId9" imgW="723586" imgH="241195" progId="Equation.DSMT4">
                  <p:embed/>
                </p:oleObj>
              </mc:Choice>
              <mc:Fallback>
                <p:oleObj name="Equation" r:id="rId9" imgW="723586" imgH="241195" progId="Equation.DSMT4">
                  <p:embed/>
                  <p:pic>
                    <p:nvPicPr>
                      <p:cNvPr id="3482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0" y="3200400"/>
                        <a:ext cx="1447800"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4" name="Object 8"/>
          <p:cNvGraphicFramePr>
            <a:graphicFrameLocks noChangeAspect="1"/>
          </p:cNvGraphicFramePr>
          <p:nvPr/>
        </p:nvGraphicFramePr>
        <p:xfrm>
          <a:off x="6400800" y="3810001"/>
          <a:ext cx="3352800" cy="1050925"/>
        </p:xfrm>
        <a:graphic>
          <a:graphicData uri="http://schemas.openxmlformats.org/presentationml/2006/ole">
            <mc:AlternateContent xmlns:mc="http://schemas.openxmlformats.org/markup-compatibility/2006">
              <mc:Choice xmlns:v="urn:schemas-microsoft-com:vml" Requires="v">
                <p:oleObj spid="_x0000_s27784" name="Equation" r:id="rId11" imgW="1625600" imgH="508000" progId="Equation.DSMT4">
                  <p:embed/>
                </p:oleObj>
              </mc:Choice>
              <mc:Fallback>
                <p:oleObj name="Equation" r:id="rId11" imgW="1625600" imgH="508000" progId="Equation.DSMT4">
                  <p:embed/>
                  <p:pic>
                    <p:nvPicPr>
                      <p:cNvPr id="3482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0800" y="3810001"/>
                        <a:ext cx="3352800" cy="10509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624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4294967295"/>
          </p:nvPr>
        </p:nvSpPr>
        <p:spPr>
          <a:xfrm>
            <a:off x="8458200" y="6305550"/>
            <a:ext cx="2133600" cy="476250"/>
          </a:xfrm>
          <a:prstGeom prst="rect">
            <a:avLst/>
          </a:prstGeom>
          <a:noFill/>
        </p:spPr>
        <p:txBody>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eaLnBrk="0" fontAlgn="base" hangingPunct="0">
              <a:spcBef>
                <a:spcPct val="0"/>
              </a:spcBef>
              <a:spcAft>
                <a:spcPct val="0"/>
              </a:spcAft>
              <a:buNone/>
            </a:pPr>
            <a:fld id="{8FC6F4F1-0B41-48F2-B134-37F937F7EEA6}" type="slidenum">
              <a:rPr lang="en-US" altLang="en-US" sz="1600">
                <a:solidFill>
                  <a:srgbClr val="000000"/>
                </a:solidFill>
                <a:latin typeface="Comic Sans MS" panose="030F0702030302020204" pitchFamily="66" charset="0"/>
              </a:rPr>
              <a:pPr eaLnBrk="0" fontAlgn="base" hangingPunct="0">
                <a:spcBef>
                  <a:spcPct val="0"/>
                </a:spcBef>
                <a:spcAft>
                  <a:spcPct val="0"/>
                </a:spcAft>
                <a:buNone/>
              </a:pPr>
              <a:t>48</a:t>
            </a:fld>
            <a:endParaRPr lang="th-TH" altLang="en-US" sz="1600">
              <a:solidFill>
                <a:srgbClr val="000000"/>
              </a:solidFill>
              <a:latin typeface="Comic Sans MS" panose="030F0702030302020204" pitchFamily="66" charset="0"/>
            </a:endParaRPr>
          </a:p>
        </p:txBody>
      </p:sp>
      <p:sp>
        <p:nvSpPr>
          <p:cNvPr id="35844" name="Text Box 4"/>
          <p:cNvSpPr txBox="1">
            <a:spLocks noChangeArrowheads="1"/>
          </p:cNvSpPr>
          <p:nvPr/>
        </p:nvSpPr>
        <p:spPr bwMode="auto">
          <a:xfrm>
            <a:off x="5038725" y="855662"/>
            <a:ext cx="5181600" cy="40011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tr-TR" altLang="en-US" sz="2000" dirty="0" err="1" smtClean="0">
                <a:solidFill>
                  <a:srgbClr val="000000"/>
                </a:solidFill>
                <a:latin typeface="Comic Sans MS" panose="030F0702030302020204" pitchFamily="66" charset="0"/>
              </a:rPr>
              <a:t>Find</a:t>
            </a:r>
            <a:r>
              <a:rPr lang="tr-TR" altLang="en-US" sz="2000" dirty="0" smtClean="0">
                <a:solidFill>
                  <a:srgbClr val="000000"/>
                </a:solidFill>
                <a:latin typeface="Comic Sans MS" panose="030F0702030302020204" pitchFamily="66" charset="0"/>
              </a:rPr>
              <a:t> the </a:t>
            </a:r>
            <a:r>
              <a:rPr lang="tr-TR" altLang="en-US" sz="2000" dirty="0" err="1" smtClean="0">
                <a:solidFill>
                  <a:srgbClr val="000000"/>
                </a:solidFill>
                <a:latin typeface="Comic Sans MS" panose="030F0702030302020204" pitchFamily="66" charset="0"/>
              </a:rPr>
              <a:t>value</a:t>
            </a:r>
            <a:r>
              <a:rPr lang="tr-TR" altLang="en-US" sz="2000" dirty="0" smtClean="0">
                <a:solidFill>
                  <a:srgbClr val="000000"/>
                </a:solidFill>
                <a:latin typeface="Comic Sans MS" panose="030F0702030302020204" pitchFamily="66" charset="0"/>
              </a:rPr>
              <a:t> of </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CQ</a:t>
            </a:r>
            <a:r>
              <a:rPr lang="en-US" altLang="en-US" sz="2000" dirty="0" smtClean="0">
                <a:solidFill>
                  <a:srgbClr val="000000"/>
                </a:solidFill>
                <a:latin typeface="Comic Sans MS" panose="030F0702030302020204" pitchFamily="66" charset="0"/>
              </a:rPr>
              <a:t> </a:t>
            </a:r>
            <a:r>
              <a:rPr lang="tr-TR" altLang="en-US" sz="2000" dirty="0">
                <a:solidFill>
                  <a:srgbClr val="000000"/>
                </a:solidFill>
                <a:latin typeface="Comic Sans MS" panose="030F0702030302020204" pitchFamily="66" charset="0"/>
              </a:rPr>
              <a:t>ve</a:t>
            </a:r>
            <a:r>
              <a:rPr lang="en-US" altLang="en-US" sz="2000" dirty="0">
                <a:solidFill>
                  <a:srgbClr val="000000"/>
                </a:solidFill>
                <a:latin typeface="Comic Sans MS" panose="030F0702030302020204" pitchFamily="66" charset="0"/>
              </a:rPr>
              <a:t> </a:t>
            </a: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CEQ</a:t>
            </a:r>
            <a:endParaRPr lang="th-TH" altLang="en-US" sz="2000" dirty="0">
              <a:solidFill>
                <a:srgbClr val="000000"/>
              </a:solidFill>
              <a:latin typeface="Comic Sans MS" panose="030F0702030302020204" pitchFamily="66" charset="0"/>
            </a:endParaRPr>
          </a:p>
        </p:txBody>
      </p:sp>
      <p:graphicFrame>
        <p:nvGraphicFramePr>
          <p:cNvPr id="35845" name="Object 5"/>
          <p:cNvGraphicFramePr>
            <a:graphicFrameLocks noChangeAspect="1"/>
          </p:cNvGraphicFramePr>
          <p:nvPr>
            <p:extLst/>
          </p:nvPr>
        </p:nvGraphicFramePr>
        <p:xfrm>
          <a:off x="1828800" y="1600200"/>
          <a:ext cx="3371850" cy="4648200"/>
        </p:xfrm>
        <a:graphic>
          <a:graphicData uri="http://schemas.openxmlformats.org/presentationml/2006/ole">
            <mc:AlternateContent xmlns:mc="http://schemas.openxmlformats.org/markup-compatibility/2006">
              <mc:Choice xmlns:v="urn:schemas-microsoft-com:vml" Requires="v">
                <p:oleObj spid="_x0000_s28778" name="Visio" r:id="rId3" imgW="1032053" imgH="1423111" progId="Visio.Drawing.6">
                  <p:embed/>
                </p:oleObj>
              </mc:Choice>
              <mc:Fallback>
                <p:oleObj name="Visio" r:id="rId3" imgW="1032053" imgH="1423111" progId="Visio.Drawing.6">
                  <p:embed/>
                  <p:pic>
                    <p:nvPicPr>
                      <p:cNvPr id="3584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337185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extLst/>
          </p:nvPr>
        </p:nvGraphicFramePr>
        <p:xfrm>
          <a:off x="5334001" y="2362201"/>
          <a:ext cx="4703763" cy="1774825"/>
        </p:xfrm>
        <a:graphic>
          <a:graphicData uri="http://schemas.openxmlformats.org/presentationml/2006/ole">
            <mc:AlternateContent xmlns:mc="http://schemas.openxmlformats.org/markup-compatibility/2006">
              <mc:Choice xmlns:v="urn:schemas-microsoft-com:vml" Requires="v">
                <p:oleObj spid="_x0000_s28779" name="Equation" r:id="rId5" imgW="2286000" imgH="863600" progId="Equation.DSMT4">
                  <p:embed/>
                </p:oleObj>
              </mc:Choice>
              <mc:Fallback>
                <p:oleObj name="Equation" r:id="rId5" imgW="2286000" imgH="863600" progId="Equation.DSMT4">
                  <p:embed/>
                  <p:pic>
                    <p:nvPicPr>
                      <p:cNvPr id="3584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1" y="2362201"/>
                        <a:ext cx="4703763" cy="17748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7" name="Object 7"/>
          <p:cNvGraphicFramePr>
            <a:graphicFrameLocks noChangeAspect="1"/>
          </p:cNvGraphicFramePr>
          <p:nvPr>
            <p:extLst/>
          </p:nvPr>
        </p:nvGraphicFramePr>
        <p:xfrm>
          <a:off x="5334000" y="4222750"/>
          <a:ext cx="3581400" cy="882650"/>
        </p:xfrm>
        <a:graphic>
          <a:graphicData uri="http://schemas.openxmlformats.org/presentationml/2006/ole">
            <mc:AlternateContent xmlns:mc="http://schemas.openxmlformats.org/markup-compatibility/2006">
              <mc:Choice xmlns:v="urn:schemas-microsoft-com:vml" Requires="v">
                <p:oleObj spid="_x0000_s28780" name="Equation" r:id="rId7" imgW="1752600" imgH="431800" progId="Equation.DSMT4">
                  <p:embed/>
                </p:oleObj>
              </mc:Choice>
              <mc:Fallback>
                <p:oleObj name="Equation" r:id="rId7" imgW="1752600" imgH="431800" progId="Equation.DSMT4">
                  <p:embed/>
                  <p:pic>
                    <p:nvPicPr>
                      <p:cNvPr id="3584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222750"/>
                        <a:ext cx="3581400" cy="8826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8" name="Object 8"/>
          <p:cNvGraphicFramePr>
            <a:graphicFrameLocks noChangeAspect="1"/>
          </p:cNvGraphicFramePr>
          <p:nvPr>
            <p:extLst/>
          </p:nvPr>
        </p:nvGraphicFramePr>
        <p:xfrm>
          <a:off x="5334000" y="5207000"/>
          <a:ext cx="4495800" cy="1352550"/>
        </p:xfrm>
        <a:graphic>
          <a:graphicData uri="http://schemas.openxmlformats.org/presentationml/2006/ole">
            <mc:AlternateContent xmlns:mc="http://schemas.openxmlformats.org/markup-compatibility/2006">
              <mc:Choice xmlns:v="urn:schemas-microsoft-com:vml" Requires="v">
                <p:oleObj spid="_x0000_s28781" name="Equation" r:id="rId9" imgW="2197100" imgH="660400" progId="Equation.DSMT4">
                  <p:embed/>
                </p:oleObj>
              </mc:Choice>
              <mc:Fallback>
                <p:oleObj name="Equation" r:id="rId9" imgW="2197100" imgH="660400" progId="Equation.DSMT4">
                  <p:embed/>
                  <p:pic>
                    <p:nvPicPr>
                      <p:cNvPr id="35848"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0" y="5207000"/>
                        <a:ext cx="4495800" cy="135255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a:spLocks noGrp="1" noChangeArrowheads="1"/>
          </p:cNvSpPr>
          <p:nvPr>
            <p:ph type="title"/>
          </p:nvPr>
        </p:nvSpPr>
        <p:spPr>
          <a:xfrm>
            <a:off x="1981200" y="274638"/>
            <a:ext cx="8229600" cy="411162"/>
          </a:xfrm>
        </p:spPr>
        <p:txBody>
          <a:bodyPr/>
          <a:lstStyle/>
          <a:p>
            <a:pPr algn="l" eaLnBrk="1" hangingPunct="1"/>
            <a:r>
              <a:rPr lang="tr-TR" altLang="en-US" dirty="0">
                <a:effectLst>
                  <a:outerShdw blurRad="38100" dist="38100" dir="2700000" algn="tl">
                    <a:srgbClr val="000000">
                      <a:alpha val="43137"/>
                    </a:srgbClr>
                  </a:outerShdw>
                </a:effectLst>
              </a:rPr>
              <a:t>Örnek</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6137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969815" y="260696"/>
            <a:ext cx="8229600" cy="43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dirty="0"/>
              <a:t>Stability of the collector feedback bias circuit</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6868" name="Object 4"/>
          <p:cNvGraphicFramePr>
            <a:graphicFrameLocks noChangeAspect="1"/>
          </p:cNvGraphicFramePr>
          <p:nvPr>
            <p:extLst/>
          </p:nvPr>
        </p:nvGraphicFramePr>
        <p:xfrm>
          <a:off x="1752600" y="1600201"/>
          <a:ext cx="4191000" cy="4086225"/>
        </p:xfrm>
        <a:graphic>
          <a:graphicData uri="http://schemas.openxmlformats.org/presentationml/2006/ole">
            <mc:AlternateContent xmlns:mc="http://schemas.openxmlformats.org/markup-compatibility/2006">
              <mc:Choice xmlns:v="urn:schemas-microsoft-com:vml" Requires="v">
                <p:oleObj spid="_x0000_s29724" name="Visio" r:id="rId3" imgW="1459382" imgH="1423111" progId="Visio.Drawing.6">
                  <p:embed/>
                </p:oleObj>
              </mc:Choice>
              <mc:Fallback>
                <p:oleObj name="Visio" r:id="rId3" imgW="1459382" imgH="1423111" progId="Visio.Drawing.6">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00201"/>
                        <a:ext cx="41910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9" name="Text Box 5"/>
          <p:cNvSpPr txBox="1">
            <a:spLocks noChangeArrowheads="1"/>
          </p:cNvSpPr>
          <p:nvPr/>
        </p:nvSpPr>
        <p:spPr bwMode="auto">
          <a:xfrm>
            <a:off x="6096000" y="1477963"/>
            <a:ext cx="4114800" cy="517064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algn="ctr" fontAlgn="base">
              <a:spcBef>
                <a:spcPct val="50000"/>
              </a:spcBef>
              <a:spcAft>
                <a:spcPct val="0"/>
              </a:spcAft>
              <a:buNone/>
            </a:pPr>
            <a:r>
              <a:rPr lang="en-US" altLang="en-US" sz="2000" i="1" dirty="0" err="1">
                <a:solidFill>
                  <a:srgbClr val="000000"/>
                </a:solidFill>
                <a:latin typeface="Comic Sans MS" panose="030F0702030302020204" pitchFamily="66" charset="0"/>
              </a:rPr>
              <a:t>h</a:t>
            </a:r>
            <a:r>
              <a:rPr lang="en-US" altLang="en-US" sz="2000" i="1" baseline="-25000" dirty="0" err="1">
                <a:solidFill>
                  <a:srgbClr val="000000"/>
                </a:solidFill>
                <a:latin typeface="Comic Sans MS" panose="030F0702030302020204" pitchFamily="66" charset="0"/>
              </a:rPr>
              <a:t>FE</a:t>
            </a:r>
            <a:r>
              <a:rPr lang="en-US" altLang="en-US" sz="2000" dirty="0">
                <a:solidFill>
                  <a:srgbClr val="000000"/>
                </a:solidFill>
                <a:latin typeface="Comic Sans MS" panose="030F0702030302020204" pitchFamily="66" charset="0"/>
              </a:rPr>
              <a:t> </a:t>
            </a:r>
            <a:r>
              <a:rPr lang="tr-TR" altLang="en-US" sz="2000" dirty="0" err="1" smtClean="0">
                <a:solidFill>
                  <a:srgbClr val="000000"/>
                </a:solidFill>
                <a:latin typeface="Comic Sans MS" panose="030F0702030302020204" pitchFamily="66" charset="0"/>
              </a:rPr>
              <a:t>increases</a:t>
            </a:r>
            <a:endParaRPr lang="en-US" altLang="en-US" sz="2000" dirty="0">
              <a:solidFill>
                <a:srgbClr val="000000"/>
              </a:solidFill>
              <a:latin typeface="Comic Sans MS" panose="030F0702030302020204" pitchFamily="66" charset="0"/>
            </a:endParaRPr>
          </a:p>
          <a:p>
            <a:pPr algn="ctr" fontAlgn="base">
              <a:spcBef>
                <a:spcPct val="50000"/>
              </a:spcBef>
              <a:spcAft>
                <a:spcPct val="0"/>
              </a:spcAft>
              <a:buNone/>
            </a:pPr>
            <a:endParaRPr lang="tr-TR" altLang="en-US" sz="2000" dirty="0">
              <a:solidFill>
                <a:srgbClr val="000000"/>
              </a:solidFill>
              <a:latin typeface="Comic Sans MS" panose="030F0702030302020204" pitchFamily="66" charset="0"/>
            </a:endParaRPr>
          </a:p>
          <a:p>
            <a:pPr algn="ctr" fontAlgn="base">
              <a:spcBef>
                <a:spcPct val="50000"/>
              </a:spcBef>
              <a:spcAft>
                <a:spcPct val="0"/>
              </a:spcAft>
              <a:buNone/>
            </a:pP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C</a:t>
            </a:r>
            <a:r>
              <a:rPr lang="en-US" altLang="en-US" sz="2000" dirty="0" smtClean="0">
                <a:solidFill>
                  <a:srgbClr val="000000"/>
                </a:solidFill>
                <a:latin typeface="Comic Sans MS" panose="030F0702030302020204" pitchFamily="66" charset="0"/>
              </a:rPr>
              <a:t> </a:t>
            </a:r>
            <a:r>
              <a:rPr lang="tr-TR" altLang="en-US" sz="2000" dirty="0" err="1" smtClean="0">
                <a:solidFill>
                  <a:srgbClr val="000000"/>
                </a:solidFill>
                <a:latin typeface="Comic Sans MS" panose="030F0702030302020204" pitchFamily="66" charset="0"/>
              </a:rPr>
              <a:t>increases</a:t>
            </a:r>
            <a:r>
              <a:rPr lang="en-US" altLang="en-US" sz="2000" dirty="0" smtClean="0">
                <a:solidFill>
                  <a:srgbClr val="000000"/>
                </a:solidFill>
                <a:latin typeface="Comic Sans MS" panose="030F0702030302020204" pitchFamily="66" charset="0"/>
              </a:rPr>
              <a:t> </a:t>
            </a:r>
            <a:r>
              <a:rPr lang="en-US" altLang="en-US" sz="2000" dirty="0">
                <a:solidFill>
                  <a:srgbClr val="000000"/>
                </a:solidFill>
                <a:latin typeface="Comic Sans MS" panose="030F0702030302020204" pitchFamily="66" charset="0"/>
              </a:rPr>
              <a:t>(</a:t>
            </a:r>
            <a:r>
              <a:rPr lang="en-US" altLang="en-US" sz="2000" i="1" dirty="0" smtClean="0">
                <a:solidFill>
                  <a:srgbClr val="000000"/>
                </a:solidFill>
                <a:latin typeface="Comic Sans MS" panose="030F0702030302020204" pitchFamily="66" charset="0"/>
              </a:rPr>
              <a:t>I</a:t>
            </a:r>
            <a:r>
              <a:rPr lang="en-US" altLang="en-US" sz="2000" i="1" baseline="-25000" dirty="0" smtClean="0">
                <a:solidFill>
                  <a:srgbClr val="000000"/>
                </a:solidFill>
                <a:latin typeface="Comic Sans MS" panose="030F0702030302020204" pitchFamily="66" charset="0"/>
              </a:rPr>
              <a:t>B</a:t>
            </a:r>
            <a:r>
              <a:rPr lang="tr-TR" altLang="en-US" sz="2000" i="1" dirty="0" smtClean="0">
                <a:solidFill>
                  <a:srgbClr val="000000"/>
                </a:solidFill>
                <a:latin typeface="Comic Sans MS" panose="030F0702030302020204" pitchFamily="66" charset="0"/>
              </a:rPr>
              <a:t> </a:t>
            </a:r>
            <a:r>
              <a:rPr lang="tr-TR" sz="2000" dirty="0">
                <a:latin typeface="Roboto"/>
              </a:rPr>
              <a:t>at the </a:t>
            </a:r>
            <a:r>
              <a:rPr lang="tr-TR" sz="2000" dirty="0" err="1">
                <a:latin typeface="Roboto"/>
              </a:rPr>
              <a:t>same</a:t>
            </a:r>
            <a:r>
              <a:rPr lang="tr-TR" sz="2000" dirty="0">
                <a:latin typeface="Roboto"/>
              </a:rPr>
              <a:t> </a:t>
            </a:r>
            <a:r>
              <a:rPr lang="tr-TR" sz="2000" dirty="0" err="1">
                <a:latin typeface="Roboto"/>
              </a:rPr>
              <a:t>value</a:t>
            </a:r>
            <a:r>
              <a:rPr lang="tr-TR" sz="2000" dirty="0">
                <a:latin typeface="Roboto"/>
              </a:rPr>
              <a:t>)</a:t>
            </a:r>
            <a:endParaRPr lang="en-US" altLang="en-US" sz="2000" dirty="0" smtClean="0">
              <a:solidFill>
                <a:srgbClr val="000000"/>
              </a:solidFill>
              <a:latin typeface="Comic Sans MS" panose="030F0702030302020204" pitchFamily="66" charset="0"/>
            </a:endParaRPr>
          </a:p>
          <a:p>
            <a:pPr algn="ctr" fontAlgn="base">
              <a:spcBef>
                <a:spcPct val="50000"/>
              </a:spcBef>
              <a:spcAft>
                <a:spcPct val="0"/>
              </a:spcAft>
              <a:buNone/>
            </a:pPr>
            <a:endParaRPr lang="tr-TR" altLang="en-US" sz="2000" i="1" dirty="0" smtClean="0">
              <a:solidFill>
                <a:srgbClr val="000000"/>
              </a:solidFill>
              <a:latin typeface="Comic Sans MS" panose="030F0702030302020204" pitchFamily="66" charset="0"/>
            </a:endParaRPr>
          </a:p>
          <a:p>
            <a:pPr algn="ctr" fontAlgn="base">
              <a:spcBef>
                <a:spcPct val="50000"/>
              </a:spcBef>
              <a:spcAft>
                <a:spcPct val="0"/>
              </a:spcAft>
              <a:buNone/>
            </a:pPr>
            <a:r>
              <a:rPr lang="en-US" altLang="en-US" sz="2000" i="1" dirty="0" smtClean="0">
                <a:solidFill>
                  <a:srgbClr val="000000"/>
                </a:solidFill>
                <a:latin typeface="Comic Sans MS" panose="030F0702030302020204" pitchFamily="66" charset="0"/>
              </a:rPr>
              <a:t>V</a:t>
            </a:r>
            <a:r>
              <a:rPr lang="en-US" altLang="en-US" sz="2000" i="1" baseline="-25000" dirty="0" smtClean="0">
                <a:solidFill>
                  <a:srgbClr val="000000"/>
                </a:solidFill>
                <a:latin typeface="Comic Sans MS" panose="030F0702030302020204" pitchFamily="66" charset="0"/>
              </a:rPr>
              <a:t>CE</a:t>
            </a:r>
            <a:r>
              <a:rPr lang="en-US" altLang="en-US" sz="2000" dirty="0" smtClean="0">
                <a:solidFill>
                  <a:srgbClr val="000000"/>
                </a:solidFill>
                <a:latin typeface="Comic Sans MS" panose="030F0702030302020204" pitchFamily="66" charset="0"/>
              </a:rPr>
              <a:t> </a:t>
            </a:r>
            <a:r>
              <a:rPr lang="tr-TR" altLang="en-US" sz="2000" dirty="0" err="1" smtClean="0">
                <a:solidFill>
                  <a:srgbClr val="000000"/>
                </a:solidFill>
                <a:latin typeface="Comic Sans MS" panose="030F0702030302020204" pitchFamily="66" charset="0"/>
              </a:rPr>
              <a:t>decrease</a:t>
            </a:r>
            <a:endParaRPr lang="en-US" altLang="en-US" sz="2000" dirty="0">
              <a:solidFill>
                <a:srgbClr val="000000"/>
              </a:solidFill>
              <a:latin typeface="Comic Sans MS" panose="030F0702030302020204" pitchFamily="66" charset="0"/>
            </a:endParaRPr>
          </a:p>
          <a:p>
            <a:pPr algn="ctr" fontAlgn="base">
              <a:spcBef>
                <a:spcPct val="50000"/>
              </a:spcBef>
              <a:spcAft>
                <a:spcPct val="0"/>
              </a:spcAft>
              <a:buNone/>
            </a:pPr>
            <a:endParaRPr lang="en-US" altLang="en-US" sz="2000" dirty="0">
              <a:solidFill>
                <a:srgbClr val="000000"/>
              </a:solidFill>
              <a:latin typeface="Comic Sans MS" panose="030F0702030302020204" pitchFamily="66" charset="0"/>
            </a:endParaRPr>
          </a:p>
          <a:p>
            <a:pPr algn="ctr" fontAlgn="base">
              <a:spcBef>
                <a:spcPct val="50000"/>
              </a:spcBef>
              <a:spcAft>
                <a:spcPct val="0"/>
              </a:spcAft>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B</a:t>
            </a:r>
            <a:r>
              <a:rPr lang="en-US" altLang="en-US" sz="2000" dirty="0">
                <a:solidFill>
                  <a:srgbClr val="000000"/>
                </a:solidFill>
                <a:latin typeface="Comic Sans MS" panose="030F0702030302020204" pitchFamily="66" charset="0"/>
              </a:rPr>
              <a:t> </a:t>
            </a:r>
            <a:r>
              <a:rPr lang="tr-TR" altLang="en-US" sz="2000" dirty="0" err="1" smtClean="0">
                <a:solidFill>
                  <a:srgbClr val="000000"/>
                </a:solidFill>
                <a:latin typeface="Comic Sans MS" panose="030F0702030302020204" pitchFamily="66" charset="0"/>
              </a:rPr>
              <a:t>decrease</a:t>
            </a:r>
            <a:endParaRPr lang="en-US" altLang="en-US" sz="2000" dirty="0">
              <a:solidFill>
                <a:srgbClr val="000000"/>
              </a:solidFill>
              <a:latin typeface="Comic Sans MS" panose="030F0702030302020204" pitchFamily="66" charset="0"/>
            </a:endParaRPr>
          </a:p>
          <a:p>
            <a:pPr algn="ctr" fontAlgn="base">
              <a:spcBef>
                <a:spcPct val="50000"/>
              </a:spcBef>
              <a:spcAft>
                <a:spcPct val="0"/>
              </a:spcAft>
              <a:buNone/>
            </a:pPr>
            <a:endParaRPr lang="en-US" altLang="en-US" sz="2000" dirty="0">
              <a:solidFill>
                <a:srgbClr val="000000"/>
              </a:solidFill>
              <a:latin typeface="Comic Sans MS" panose="030F0702030302020204" pitchFamily="66" charset="0"/>
            </a:endParaRPr>
          </a:p>
          <a:p>
            <a:pPr algn="ctr" fontAlgn="base">
              <a:spcBef>
                <a:spcPct val="50000"/>
              </a:spcBef>
              <a:spcAft>
                <a:spcPct val="0"/>
              </a:spcAft>
              <a:buNone/>
            </a:pPr>
            <a:r>
              <a:rPr lang="en-US" altLang="en-US" sz="2000" i="1" dirty="0">
                <a:solidFill>
                  <a:srgbClr val="000000"/>
                </a:solidFill>
                <a:latin typeface="Comic Sans MS" panose="030F0702030302020204" pitchFamily="66" charset="0"/>
              </a:rPr>
              <a:t>I</a:t>
            </a:r>
            <a:r>
              <a:rPr lang="en-US" altLang="en-US" sz="2000" i="1" baseline="-25000" dirty="0">
                <a:solidFill>
                  <a:srgbClr val="000000"/>
                </a:solidFill>
                <a:latin typeface="Comic Sans MS" panose="030F0702030302020204" pitchFamily="66" charset="0"/>
              </a:rPr>
              <a:t>C</a:t>
            </a:r>
            <a:r>
              <a:rPr lang="en-US" altLang="en-US" sz="2000" dirty="0">
                <a:solidFill>
                  <a:srgbClr val="000000"/>
                </a:solidFill>
                <a:latin typeface="Comic Sans MS" panose="030F0702030302020204" pitchFamily="66" charset="0"/>
              </a:rPr>
              <a:t> </a:t>
            </a:r>
            <a:r>
              <a:rPr lang="tr-TR" sz="2000" dirty="0">
                <a:latin typeface="Roboto"/>
              </a:rPr>
              <a:t>it </a:t>
            </a:r>
            <a:r>
              <a:rPr lang="tr-TR" sz="2000" dirty="0" err="1">
                <a:latin typeface="Roboto"/>
              </a:rPr>
              <a:t>doesn't</a:t>
            </a:r>
            <a:r>
              <a:rPr lang="tr-TR" sz="2000" dirty="0">
                <a:latin typeface="Roboto"/>
              </a:rPr>
              <a:t> </a:t>
            </a:r>
            <a:r>
              <a:rPr lang="tr-TR" sz="2000" dirty="0" err="1">
                <a:latin typeface="Roboto"/>
              </a:rPr>
              <a:t>increase</a:t>
            </a:r>
            <a:r>
              <a:rPr lang="tr-TR" sz="2000" dirty="0">
                <a:latin typeface="Roboto"/>
              </a:rPr>
              <a:t> </a:t>
            </a:r>
            <a:r>
              <a:rPr lang="tr-TR" sz="2000" dirty="0" err="1">
                <a:latin typeface="Roboto"/>
              </a:rPr>
              <a:t>much</a:t>
            </a:r>
            <a:r>
              <a:rPr lang="tr-TR" sz="2000" dirty="0" smtClean="0">
                <a:latin typeface="Roboto"/>
              </a:rPr>
              <a:t>.</a:t>
            </a:r>
          </a:p>
          <a:p>
            <a:pPr algn="ctr" fontAlgn="base">
              <a:spcBef>
                <a:spcPct val="50000"/>
              </a:spcBef>
              <a:spcAft>
                <a:spcPct val="0"/>
              </a:spcAft>
              <a:buNone/>
            </a:pPr>
            <a:r>
              <a:rPr lang="en-US" sz="2000" dirty="0">
                <a:latin typeface="&amp;quot"/>
              </a:rPr>
              <a:t>Stability is good.</a:t>
            </a:r>
            <a:r>
              <a:rPr lang="en-US" sz="2000" dirty="0">
                <a:latin typeface="Roboto"/>
              </a:rPr>
              <a:t> </a:t>
            </a:r>
            <a:r>
              <a:rPr lang="en-US" sz="2000" dirty="0">
                <a:latin typeface="&amp;quot"/>
              </a:rPr>
              <a:t>Sensitivity to </a:t>
            </a:r>
            <a:r>
              <a:rPr lang="en-US" sz="2000" dirty="0" err="1">
                <a:latin typeface="&amp;quot"/>
              </a:rPr>
              <a:t>h</a:t>
            </a:r>
            <a:r>
              <a:rPr lang="en-US" sz="1200" dirty="0" err="1">
                <a:latin typeface="&amp;quot"/>
              </a:rPr>
              <a:t>FE</a:t>
            </a:r>
            <a:r>
              <a:rPr lang="en-US" sz="2000" dirty="0">
                <a:latin typeface="&amp;quot"/>
              </a:rPr>
              <a:t> and temperature changes is low.</a:t>
            </a:r>
            <a:endParaRPr lang="th-TH" altLang="en-US" sz="2000" dirty="0">
              <a:solidFill>
                <a:srgbClr val="FF3300"/>
              </a:solidFill>
              <a:latin typeface="Comic Sans MS" panose="030F0702030302020204" pitchFamily="66" charset="0"/>
            </a:endParaRPr>
          </a:p>
        </p:txBody>
      </p:sp>
      <p:sp>
        <p:nvSpPr>
          <p:cNvPr id="36870" name="AutoShape 6"/>
          <p:cNvSpPr>
            <a:spLocks noChangeArrowheads="1"/>
          </p:cNvSpPr>
          <p:nvPr/>
        </p:nvSpPr>
        <p:spPr bwMode="auto">
          <a:xfrm>
            <a:off x="7924800" y="1905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0"/>
              </a:spcBef>
              <a:spcAft>
                <a:spcPct val="0"/>
              </a:spcAft>
              <a:buNone/>
            </a:pPr>
            <a:endParaRPr lang="en-US" altLang="en-US" sz="2800">
              <a:solidFill>
                <a:srgbClr val="000000"/>
              </a:solidFill>
              <a:latin typeface="Comic Sans MS" panose="030F0702030302020204" pitchFamily="66" charset="0"/>
            </a:endParaRPr>
          </a:p>
        </p:txBody>
      </p:sp>
      <p:sp>
        <p:nvSpPr>
          <p:cNvPr id="36871" name="AutoShape 7"/>
          <p:cNvSpPr>
            <a:spLocks noChangeArrowheads="1"/>
          </p:cNvSpPr>
          <p:nvPr/>
        </p:nvSpPr>
        <p:spPr bwMode="auto">
          <a:xfrm>
            <a:off x="7962900" y="31242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0"/>
              </a:spcBef>
              <a:spcAft>
                <a:spcPct val="0"/>
              </a:spcAft>
              <a:buNone/>
            </a:pPr>
            <a:endParaRPr lang="en-US" altLang="en-US" sz="2800">
              <a:solidFill>
                <a:srgbClr val="000000"/>
              </a:solidFill>
              <a:latin typeface="Comic Sans MS" panose="030F0702030302020204" pitchFamily="66" charset="0"/>
            </a:endParaRPr>
          </a:p>
        </p:txBody>
      </p:sp>
      <p:sp>
        <p:nvSpPr>
          <p:cNvPr id="36872" name="AutoShape 8"/>
          <p:cNvSpPr>
            <a:spLocks noChangeArrowheads="1"/>
          </p:cNvSpPr>
          <p:nvPr/>
        </p:nvSpPr>
        <p:spPr bwMode="auto">
          <a:xfrm>
            <a:off x="7962900" y="4007723"/>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0"/>
              </a:spcBef>
              <a:spcAft>
                <a:spcPct val="0"/>
              </a:spcAft>
              <a:buNone/>
            </a:pPr>
            <a:endParaRPr lang="en-US" altLang="en-US" sz="2800">
              <a:solidFill>
                <a:srgbClr val="000000"/>
              </a:solidFill>
              <a:latin typeface="Comic Sans MS" panose="030F0702030302020204" pitchFamily="66" charset="0"/>
            </a:endParaRPr>
          </a:p>
        </p:txBody>
      </p:sp>
      <p:sp>
        <p:nvSpPr>
          <p:cNvPr id="36873" name="AutoShape 9"/>
          <p:cNvSpPr>
            <a:spLocks noChangeArrowheads="1"/>
          </p:cNvSpPr>
          <p:nvPr/>
        </p:nvSpPr>
        <p:spPr bwMode="auto">
          <a:xfrm>
            <a:off x="7969827" y="4891246"/>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0"/>
              </a:spcBef>
              <a:spcAft>
                <a:spcPct val="0"/>
              </a:spcAft>
              <a:buNone/>
            </a:pPr>
            <a:endParaRPr lang="en-US" altLang="en-US" sz="2800">
              <a:solidFill>
                <a:srgbClr val="000000"/>
              </a:solidFill>
              <a:latin typeface="Comic Sans MS" panose="030F0702030302020204" pitchFamily="66" charset="0"/>
            </a:endParaRPr>
          </a:p>
        </p:txBody>
      </p:sp>
    </p:spTree>
    <p:extLst>
      <p:ext uri="{BB962C8B-B14F-4D97-AF65-F5344CB8AC3E}">
        <p14:creationId xmlns:p14="http://schemas.microsoft.com/office/powerpoint/2010/main" val="3628079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9527" y="808300"/>
            <a:ext cx="6216074" cy="4886648"/>
          </a:xfrm>
          <a:prstGeom prst="rect">
            <a:avLst/>
          </a:prstGeom>
        </p:spPr>
      </p:pic>
      <p:sp>
        <p:nvSpPr>
          <p:cNvPr id="5" name="TextBox 4"/>
          <p:cNvSpPr txBox="1"/>
          <p:nvPr/>
        </p:nvSpPr>
        <p:spPr>
          <a:xfrm>
            <a:off x="886691" y="195128"/>
            <a:ext cx="4645891" cy="461665"/>
          </a:xfrm>
          <a:prstGeom prst="rect">
            <a:avLst/>
          </a:prstGeom>
          <a:noFill/>
        </p:spPr>
        <p:txBody>
          <a:bodyPr wrap="square" rtlCol="0">
            <a:spAutoFit/>
          </a:bodyPr>
          <a:lstStyle/>
          <a:p>
            <a:r>
              <a:rPr lang="tr-TR" sz="2400" b="1" dirty="0">
                <a:latin typeface="Comic Sans MS" panose="030F0702030302020204" pitchFamily="66" charset="0"/>
              </a:rPr>
              <a:t>Transistor </a:t>
            </a:r>
            <a:r>
              <a:rPr lang="tr-TR" sz="2400" b="1" dirty="0" err="1">
                <a:latin typeface="Comic Sans MS" panose="030F0702030302020204" pitchFamily="66" charset="0"/>
              </a:rPr>
              <a:t>Working</a:t>
            </a:r>
            <a:r>
              <a:rPr lang="tr-TR" sz="2400" b="1" dirty="0">
                <a:latin typeface="Comic Sans MS" panose="030F0702030302020204" pitchFamily="66" charset="0"/>
              </a:rPr>
              <a:t> </a:t>
            </a:r>
            <a:r>
              <a:rPr lang="tr-TR" sz="2400" b="1" dirty="0" err="1">
                <a:latin typeface="Comic Sans MS" panose="030F0702030302020204" pitchFamily="66" charset="0"/>
              </a:rPr>
              <a:t>Principle</a:t>
            </a:r>
            <a:endParaRPr lang="tr-TR" sz="2400" b="1" dirty="0">
              <a:latin typeface="Comic Sans MS" panose="030F0702030302020204" pitchFamily="66" charset="0"/>
              <a:cs typeface="Times New Roman" panose="02020603050405020304" pitchFamily="18" charset="0"/>
            </a:endParaRPr>
          </a:p>
        </p:txBody>
      </p:sp>
      <p:sp>
        <p:nvSpPr>
          <p:cNvPr id="6" name="TextBox 5"/>
          <p:cNvSpPr txBox="1"/>
          <p:nvPr/>
        </p:nvSpPr>
        <p:spPr>
          <a:xfrm>
            <a:off x="6797965" y="582902"/>
            <a:ext cx="5200073" cy="4893647"/>
          </a:xfrm>
          <a:prstGeom prst="rect">
            <a:avLst/>
          </a:prstGeom>
          <a:noFill/>
        </p:spPr>
        <p:txBody>
          <a:bodyPr wrap="square" rtlCol="0">
            <a:spAutoFit/>
          </a:bodyPr>
          <a:lstStyle/>
          <a:p>
            <a:pPr marL="342900" indent="-342900">
              <a:buFont typeface="Arial" panose="020B0604020202020204" pitchFamily="34" charset="0"/>
              <a:buChar char="•"/>
            </a:pPr>
            <a:r>
              <a:rPr lang="tr-TR" sz="2400" dirty="0" smtClean="0">
                <a:latin typeface="Comic Sans MS" panose="030F0702030302020204" pitchFamily="66" charset="0"/>
              </a:rPr>
              <a:t>Doping </a:t>
            </a:r>
            <a:r>
              <a:rPr lang="tr-TR" sz="2400" dirty="0" err="1" smtClean="0">
                <a:latin typeface="Comic Sans MS" panose="030F0702030302020204" pitchFamily="66" charset="0"/>
              </a:rPr>
              <a:t>concentration</a:t>
            </a:r>
            <a:r>
              <a:rPr lang="tr-TR" sz="2400" dirty="0" smtClean="0">
                <a:latin typeface="Comic Sans MS" panose="030F0702030302020204" pitchFamily="66" charset="0"/>
              </a:rPr>
              <a:t> </a:t>
            </a:r>
            <a:r>
              <a:rPr lang="en-US" sz="2400" dirty="0" smtClean="0">
                <a:latin typeface="Comic Sans MS" panose="030F0702030302020204" pitchFamily="66" charset="0"/>
              </a:rPr>
              <a:t>of </a:t>
            </a:r>
            <a:r>
              <a:rPr lang="en-US" sz="2400" dirty="0">
                <a:latin typeface="Comic Sans MS" panose="030F0702030302020204" pitchFamily="66" charset="0"/>
              </a:rPr>
              <a:t>the emitter, base and collector regions are different</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342900" indent="-342900">
              <a:buFont typeface="Arial" panose="020B0604020202020204" pitchFamily="34" charset="0"/>
              <a:buChar char="•"/>
            </a:pPr>
            <a:endParaRPr lang="tr-TR" sz="2400" dirty="0" smtClean="0">
              <a:latin typeface="Comic Sans MS" panose="030F0702030302020204" pitchFamily="66" charset="0"/>
            </a:endParaRPr>
          </a:p>
          <a:p>
            <a:pPr marL="342900" indent="-342900">
              <a:buFont typeface="Arial" panose="020B0604020202020204" pitchFamily="34" charset="0"/>
              <a:buChar char="•"/>
            </a:pPr>
            <a:r>
              <a:rPr lang="en-US" sz="2400" dirty="0">
                <a:latin typeface="Comic Sans MS" panose="030F0702030302020204" pitchFamily="66" charset="0"/>
              </a:rPr>
              <a:t>The most </a:t>
            </a:r>
            <a:r>
              <a:rPr lang="tr-TR" sz="2400" dirty="0" smtClean="0">
                <a:latin typeface="Comic Sans MS" panose="030F0702030302020204" pitchFamily="66" charset="0"/>
              </a:rPr>
              <a:t>doping</a:t>
            </a:r>
            <a:r>
              <a:rPr lang="en-US" sz="2400" dirty="0" smtClean="0">
                <a:latin typeface="Comic Sans MS" panose="030F0702030302020204" pitchFamily="66" charset="0"/>
              </a:rPr>
              <a:t>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is the emitter region.</a:t>
            </a:r>
            <a:r>
              <a:rPr lang="tr-TR" sz="2400" dirty="0" smtClean="0">
                <a:latin typeface="Comic Sans MS" panose="030F0702030302020204" pitchFamily="66" charset="0"/>
                <a:cs typeface="Times New Roman" panose="02020603050405020304" pitchFamily="18" charset="0"/>
              </a:rPr>
              <a:t>(</a:t>
            </a:r>
            <a:r>
              <a:rPr lang="tr-TR" sz="2400" i="1" dirty="0">
                <a:latin typeface="Comic Sans MS" panose="030F0702030302020204" pitchFamily="66" charset="0"/>
                <a:cs typeface="Times New Roman" panose="02020603050405020304" pitchFamily="18" charset="0"/>
              </a:rPr>
              <a:t>N</a:t>
            </a:r>
            <a:r>
              <a:rPr lang="tr-TR" sz="2400" dirty="0">
                <a:latin typeface="Comic Sans MS" panose="030F0702030302020204" pitchFamily="66" charset="0"/>
                <a:cs typeface="Times New Roman" panose="02020603050405020304" pitchFamily="18" charset="0"/>
              </a:rPr>
              <a:t>≈1019). </a:t>
            </a:r>
            <a:endParaRPr lang="tr-TR" sz="2400" dirty="0" smtClean="0">
              <a:latin typeface="Comic Sans MS" panose="030F0702030302020204" pitchFamily="66" charset="0"/>
              <a:cs typeface="Times New Roman" panose="02020603050405020304" pitchFamily="18" charset="0"/>
            </a:endParaRPr>
          </a:p>
          <a:p>
            <a:pPr marL="342900" indent="-342900">
              <a:buFont typeface="Arial" panose="020B0604020202020204" pitchFamily="34" charset="0"/>
              <a:buChar char="•"/>
            </a:pPr>
            <a:endParaRPr lang="tr-TR" sz="2400" dirty="0" smtClean="0">
              <a:latin typeface="Comic Sans MS" panose="030F0702030302020204" pitchFamily="66" charset="0"/>
              <a:cs typeface="Times New Roman" panose="02020603050405020304" pitchFamily="18" charset="0"/>
            </a:endParaRPr>
          </a:p>
          <a:p>
            <a:pPr marL="342900" indent="-342900">
              <a:buFont typeface="Arial" panose="020B0604020202020204" pitchFamily="34" charset="0"/>
              <a:buChar char="•"/>
            </a:pPr>
            <a:r>
              <a:rPr lang="en-US" sz="2400" dirty="0">
                <a:latin typeface="Comic Sans MS" panose="030F0702030302020204" pitchFamily="66" charset="0"/>
              </a:rPr>
              <a:t>The base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is less </a:t>
            </a:r>
            <a:r>
              <a:rPr lang="tr-TR" sz="2400" dirty="0" err="1" smtClean="0">
                <a:latin typeface="Comic Sans MS" panose="030F0702030302020204" pitchFamily="66" charset="0"/>
              </a:rPr>
              <a:t>doped</a:t>
            </a:r>
            <a:r>
              <a:rPr lang="en-US" sz="2400" dirty="0" smtClean="0">
                <a:latin typeface="Comic Sans MS" panose="030F0702030302020204" pitchFamily="66" charset="0"/>
              </a:rPr>
              <a:t> </a:t>
            </a:r>
            <a:r>
              <a:rPr lang="en-US" sz="2400" dirty="0">
                <a:latin typeface="Comic Sans MS" panose="030F0702030302020204" pitchFamily="66" charset="0"/>
              </a:rPr>
              <a:t>(N≈1017) and the collector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is least </a:t>
            </a:r>
            <a:r>
              <a:rPr lang="tr-TR" sz="2400" dirty="0" err="1" smtClean="0">
                <a:latin typeface="Comic Sans MS" panose="030F0702030302020204" pitchFamily="66" charset="0"/>
              </a:rPr>
              <a:t>doped</a:t>
            </a:r>
            <a:r>
              <a:rPr lang="en-US" sz="2400" dirty="0" smtClean="0">
                <a:latin typeface="Comic Sans MS" panose="030F0702030302020204" pitchFamily="66" charset="0"/>
              </a:rPr>
              <a:t> </a:t>
            </a:r>
            <a:r>
              <a:rPr lang="en-US" sz="2400" dirty="0">
                <a:latin typeface="Comic Sans MS" panose="030F0702030302020204" pitchFamily="66" charset="0"/>
              </a:rPr>
              <a:t>(N≈1015</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342900" indent="-342900">
              <a:buFont typeface="Arial" panose="020B0604020202020204" pitchFamily="34" charset="0"/>
              <a:buChar char="•"/>
            </a:pPr>
            <a:endParaRPr lang="tr-TR" sz="2400" dirty="0" smtClean="0">
              <a:latin typeface="Comic Sans MS" panose="030F0702030302020204" pitchFamily="66" charset="0"/>
              <a:cs typeface="Times New Roman" panose="02020603050405020304" pitchFamily="18" charset="0"/>
            </a:endParaRPr>
          </a:p>
          <a:p>
            <a:pPr marL="285750" indent="-285750">
              <a:buFont typeface="Arial" panose="020B0604020202020204" pitchFamily="34" charset="0"/>
              <a:buChar char="•"/>
            </a:pPr>
            <a:r>
              <a:rPr lang="en-US" sz="2400" dirty="0">
                <a:latin typeface="Comic Sans MS" panose="030F0702030302020204" pitchFamily="66" charset="0"/>
              </a:rPr>
              <a:t>Base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width should be shorter than L diffusion </a:t>
            </a:r>
            <a:r>
              <a:rPr lang="tr-TR" sz="2400" dirty="0" err="1" smtClean="0">
                <a:latin typeface="Comic Sans MS" panose="030F0702030302020204" pitchFamily="66" charset="0"/>
              </a:rPr>
              <a:t>length</a:t>
            </a:r>
            <a:r>
              <a:rPr lang="tr-TR" sz="2400" dirty="0" smtClean="0">
                <a:latin typeface="Comic Sans MS" panose="030F0702030302020204" pitchFamily="66" charset="0"/>
              </a:rPr>
              <a:t>.</a:t>
            </a:r>
            <a:endParaRPr lang="tr-TR" sz="2400" dirty="0">
              <a:latin typeface="Comic Sans MS" panose="030F0702030302020204" pitchFamily="66" charset="0"/>
              <a:cs typeface="Times New Roman" panose="02020603050405020304" pitchFamily="18" charset="0"/>
            </a:endParaRPr>
          </a:p>
        </p:txBody>
      </p:sp>
      <p:sp>
        <p:nvSpPr>
          <p:cNvPr id="4" name="Metin kutusu 3"/>
          <p:cNvSpPr txBox="1"/>
          <p:nvPr/>
        </p:nvSpPr>
        <p:spPr>
          <a:xfrm>
            <a:off x="360218" y="5694948"/>
            <a:ext cx="7121237" cy="830997"/>
          </a:xfrm>
          <a:prstGeom prst="rect">
            <a:avLst/>
          </a:prstGeom>
          <a:noFill/>
        </p:spPr>
        <p:txBody>
          <a:bodyPr wrap="square" rtlCol="0">
            <a:spAutoFit/>
          </a:bodyPr>
          <a:lstStyle/>
          <a:p>
            <a:r>
              <a:rPr lang="tr-TR" sz="2400" dirty="0" smtClean="0">
                <a:latin typeface="Comic Sans MS" panose="030F0702030302020204" pitchFamily="66" charset="0"/>
              </a:rPr>
              <a:t>a) </a:t>
            </a:r>
            <a:r>
              <a:rPr lang="en-US" sz="2400" dirty="0" smtClean="0">
                <a:latin typeface="Comic Sans MS" panose="030F0702030302020204" pitchFamily="66" charset="0"/>
              </a:rPr>
              <a:t>Structure </a:t>
            </a:r>
            <a:r>
              <a:rPr lang="en-US" sz="2400" dirty="0">
                <a:latin typeface="Comic Sans MS" panose="030F0702030302020204" pitchFamily="66" charset="0"/>
              </a:rPr>
              <a:t>of bipolar </a:t>
            </a:r>
            <a:r>
              <a:rPr lang="en-US" sz="2400" dirty="0" smtClean="0">
                <a:latin typeface="Comic Sans MS" panose="030F0702030302020204" pitchFamily="66" charset="0"/>
              </a:rPr>
              <a:t>transistor</a:t>
            </a:r>
            <a:r>
              <a:rPr lang="tr-TR" sz="2400" dirty="0" smtClean="0">
                <a:latin typeface="Comic Sans MS" panose="030F0702030302020204" pitchFamily="66" charset="0"/>
              </a:rPr>
              <a:t> b) </a:t>
            </a:r>
            <a:r>
              <a:rPr lang="en-US" sz="2400" dirty="0" smtClean="0">
                <a:latin typeface="Comic Sans MS" panose="030F0702030302020204" pitchFamily="66" charset="0"/>
              </a:rPr>
              <a:t>carrier </a:t>
            </a:r>
            <a:r>
              <a:rPr lang="en-US" sz="2400" dirty="0">
                <a:latin typeface="Comic Sans MS" panose="030F0702030302020204" pitchFamily="66" charset="0"/>
              </a:rPr>
              <a:t>density </a:t>
            </a:r>
            <a:r>
              <a:rPr lang="tr-TR" sz="2400" dirty="0" smtClean="0">
                <a:latin typeface="Comic Sans MS" panose="030F0702030302020204" pitchFamily="66" charset="0"/>
              </a:rPr>
              <a:t>c) </a:t>
            </a:r>
            <a:r>
              <a:rPr lang="en-US" sz="2400" dirty="0" smtClean="0">
                <a:latin typeface="Comic Sans MS" panose="030F0702030302020204" pitchFamily="66" charset="0"/>
              </a:rPr>
              <a:t>circuit </a:t>
            </a:r>
            <a:r>
              <a:rPr lang="en-US" sz="2400" dirty="0">
                <a:latin typeface="Comic Sans MS" panose="030F0702030302020204" pitchFamily="66" charset="0"/>
              </a:rPr>
              <a:t>diagram</a:t>
            </a:r>
            <a:endParaRPr lang="tr-TR" sz="2400" dirty="0">
              <a:latin typeface="Comic Sans MS" panose="030F0702030302020204" pitchFamily="66" charset="0"/>
            </a:endParaRPr>
          </a:p>
        </p:txBody>
      </p:sp>
    </p:spTree>
    <p:extLst>
      <p:ext uri="{BB962C8B-B14F-4D97-AF65-F5344CB8AC3E}">
        <p14:creationId xmlns:p14="http://schemas.microsoft.com/office/powerpoint/2010/main" val="32795780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1981200"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tr-TR" dirty="0" err="1"/>
              <a:t>Collector</a:t>
            </a:r>
            <a:r>
              <a:rPr lang="tr-TR" dirty="0"/>
              <a:t> </a:t>
            </a:r>
            <a:r>
              <a:rPr lang="tr-TR" dirty="0" err="1"/>
              <a:t>feedback</a:t>
            </a:r>
            <a:r>
              <a:rPr lang="tr-TR" dirty="0"/>
              <a:t> </a:t>
            </a:r>
            <a:r>
              <a:rPr lang="tr-TR" dirty="0" err="1" smtClean="0"/>
              <a:t>bias</a:t>
            </a:r>
            <a:r>
              <a:rPr lang="tr-TR" dirty="0" smtClean="0"/>
              <a:t> </a:t>
            </a:r>
            <a:r>
              <a:rPr lang="tr-TR" dirty="0" err="1"/>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37892" name="Object 4"/>
          <p:cNvGraphicFramePr>
            <a:graphicFrameLocks noChangeAspect="1"/>
          </p:cNvGraphicFramePr>
          <p:nvPr>
            <p:extLst/>
          </p:nvPr>
        </p:nvGraphicFramePr>
        <p:xfrm>
          <a:off x="1676400" y="1600201"/>
          <a:ext cx="4419600" cy="4310063"/>
        </p:xfrm>
        <a:graphic>
          <a:graphicData uri="http://schemas.openxmlformats.org/presentationml/2006/ole">
            <mc:AlternateContent xmlns:mc="http://schemas.openxmlformats.org/markup-compatibility/2006">
              <mc:Choice xmlns:v="urn:schemas-microsoft-com:vml" Requires="v">
                <p:oleObj spid="_x0000_s30748" name="Visio" r:id="rId3" imgW="1459382" imgH="1423111" progId="Visio.Drawing.6">
                  <p:embed/>
                </p:oleObj>
              </mc:Choice>
              <mc:Fallback>
                <p:oleObj name="Visio" r:id="rId3" imgW="1459382" imgH="1423111" progId="Visio.Drawing.6">
                  <p:embed/>
                  <p:pic>
                    <p:nvPicPr>
                      <p:cNvPr id="378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00201"/>
                        <a:ext cx="4419600" cy="43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Text Box 5"/>
          <p:cNvSpPr txBox="1">
            <a:spLocks noChangeArrowheads="1"/>
          </p:cNvSpPr>
          <p:nvPr/>
        </p:nvSpPr>
        <p:spPr bwMode="auto">
          <a:xfrm>
            <a:off x="6400800" y="1981201"/>
            <a:ext cx="3810000" cy="10156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sz="2000" b="1" dirty="0">
                <a:latin typeface="Roboto"/>
              </a:rPr>
              <a:t>Circuit recognition: </a:t>
            </a:r>
            <a:r>
              <a:rPr lang="en-US" sz="2000" dirty="0">
                <a:latin typeface="Roboto"/>
              </a:rPr>
              <a:t>Base resistance connected between the base and the collector.</a:t>
            </a:r>
            <a:endParaRPr lang="th-TH" altLang="en-US" sz="2000" dirty="0">
              <a:solidFill>
                <a:srgbClr val="000000"/>
              </a:solidFill>
              <a:latin typeface="Comic Sans MS" panose="030F0702030302020204" pitchFamily="66" charset="0"/>
            </a:endParaRPr>
          </a:p>
        </p:txBody>
      </p:sp>
      <p:sp>
        <p:nvSpPr>
          <p:cNvPr id="37894" name="Text Box 6"/>
          <p:cNvSpPr txBox="1">
            <a:spLocks noChangeArrowheads="1"/>
          </p:cNvSpPr>
          <p:nvPr/>
        </p:nvSpPr>
        <p:spPr bwMode="auto">
          <a:xfrm>
            <a:off x="6400800" y="3429000"/>
            <a:ext cx="3810000" cy="255454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fontAlgn="base">
              <a:spcBef>
                <a:spcPct val="50000"/>
              </a:spcBef>
              <a:spcAft>
                <a:spcPct val="0"/>
              </a:spcAft>
              <a:buNone/>
            </a:pPr>
            <a:r>
              <a:rPr lang="en-US" altLang="en-US" sz="2000" b="1" dirty="0" smtClean="0">
                <a:solidFill>
                  <a:srgbClr val="000000"/>
                </a:solidFill>
                <a:latin typeface="Comic Sans MS" panose="030F0702030302020204" pitchFamily="66" charset="0"/>
              </a:rPr>
              <a:t>A</a:t>
            </a:r>
            <a:r>
              <a:rPr lang="tr-TR" altLang="en-US" sz="2000" b="1" dirty="0" err="1" smtClean="0">
                <a:solidFill>
                  <a:srgbClr val="000000"/>
                </a:solidFill>
                <a:latin typeface="Comic Sans MS" panose="030F0702030302020204" pitchFamily="66" charset="0"/>
              </a:rPr>
              <a:t>dvantages</a:t>
            </a:r>
            <a:r>
              <a:rPr lang="en-US" altLang="en-US" sz="2000" b="1" dirty="0" smtClean="0">
                <a:solidFill>
                  <a:srgbClr val="000000"/>
                </a:solidFill>
                <a:latin typeface="Comic Sans MS" panose="030F0702030302020204" pitchFamily="66" charset="0"/>
              </a:rPr>
              <a:t>:</a:t>
            </a:r>
            <a:r>
              <a:rPr lang="en-US" altLang="en-US" sz="2000" dirty="0" smtClean="0">
                <a:solidFill>
                  <a:srgbClr val="000000"/>
                </a:solidFill>
                <a:latin typeface="Comic Sans MS" panose="030F0702030302020204" pitchFamily="66" charset="0"/>
              </a:rPr>
              <a:t> </a:t>
            </a:r>
            <a:r>
              <a:rPr lang="en-US" sz="2000" dirty="0">
                <a:latin typeface="Roboto"/>
              </a:rPr>
              <a:t>Having a simple </a:t>
            </a:r>
            <a:r>
              <a:rPr lang="tr-TR" sz="2000" dirty="0" err="1" smtClean="0">
                <a:latin typeface="Roboto"/>
              </a:rPr>
              <a:t>bias</a:t>
            </a:r>
            <a:r>
              <a:rPr lang="en-US" sz="2000" dirty="0" smtClean="0">
                <a:latin typeface="Roboto"/>
              </a:rPr>
              <a:t> </a:t>
            </a:r>
            <a:r>
              <a:rPr lang="en-US" sz="2000" dirty="0">
                <a:latin typeface="Roboto"/>
              </a:rPr>
              <a:t>circuit with relatively stable operating point</a:t>
            </a:r>
            <a:r>
              <a:rPr lang="tr-TR" altLang="en-US" sz="2000" dirty="0" smtClean="0">
                <a:solidFill>
                  <a:srgbClr val="000000"/>
                </a:solidFill>
                <a:latin typeface="Comic Sans MS" panose="030F0702030302020204" pitchFamily="66" charset="0"/>
              </a:rPr>
              <a:t>. </a:t>
            </a:r>
            <a:endParaRPr lang="en-US" altLang="en-US" sz="2000" dirty="0">
              <a:solidFill>
                <a:srgbClr val="000000"/>
              </a:solidFill>
              <a:latin typeface="Comic Sans MS" panose="030F0702030302020204" pitchFamily="66" charset="0"/>
            </a:endParaRPr>
          </a:p>
          <a:p>
            <a:pPr fontAlgn="base">
              <a:spcBef>
                <a:spcPct val="50000"/>
              </a:spcBef>
              <a:spcAft>
                <a:spcPct val="0"/>
              </a:spcAft>
              <a:buNone/>
            </a:pPr>
            <a:r>
              <a:rPr lang="en-US" altLang="en-US" sz="2000" b="1" dirty="0" smtClean="0">
                <a:solidFill>
                  <a:srgbClr val="000000"/>
                </a:solidFill>
                <a:latin typeface="Comic Sans MS" panose="030F0702030302020204" pitchFamily="66" charset="0"/>
              </a:rPr>
              <a:t>D</a:t>
            </a:r>
            <a:r>
              <a:rPr lang="tr-TR" altLang="en-US" sz="2000" b="1" dirty="0" err="1" smtClean="0">
                <a:solidFill>
                  <a:srgbClr val="000000"/>
                </a:solidFill>
                <a:latin typeface="Comic Sans MS" panose="030F0702030302020204" pitchFamily="66" charset="0"/>
              </a:rPr>
              <a:t>isadvantages</a:t>
            </a:r>
            <a:r>
              <a:rPr lang="en-US" altLang="en-US" sz="2000" b="1" dirty="0" smtClean="0">
                <a:solidFill>
                  <a:srgbClr val="000000"/>
                </a:solidFill>
                <a:latin typeface="Comic Sans MS" panose="030F0702030302020204" pitchFamily="66" charset="0"/>
              </a:rPr>
              <a:t>:</a:t>
            </a:r>
            <a:r>
              <a:rPr lang="en-US" sz="2000" dirty="0">
                <a:latin typeface="Roboto"/>
              </a:rPr>
              <a:t> Relatively weak (bad) AC characteristic</a:t>
            </a:r>
            <a:endParaRPr lang="en-US" altLang="en-US" sz="2000" dirty="0">
              <a:solidFill>
                <a:srgbClr val="000000"/>
              </a:solidFill>
              <a:latin typeface="Comic Sans MS" panose="030F0702030302020204" pitchFamily="66" charset="0"/>
            </a:endParaRPr>
          </a:p>
          <a:p>
            <a:pPr fontAlgn="base">
              <a:spcBef>
                <a:spcPct val="50000"/>
              </a:spcBef>
              <a:spcAft>
                <a:spcPct val="0"/>
              </a:spcAft>
              <a:buNone/>
            </a:pPr>
            <a:r>
              <a:rPr lang="tr-TR" altLang="en-US" sz="2000" b="1" dirty="0" smtClean="0">
                <a:solidFill>
                  <a:srgbClr val="000000"/>
                </a:solidFill>
                <a:latin typeface="Comic Sans MS" panose="030F0702030302020204" pitchFamily="66" charset="0"/>
              </a:rPr>
              <a:t>Applications</a:t>
            </a:r>
            <a:r>
              <a:rPr lang="en-US" altLang="en-US" sz="2000" b="1" dirty="0" smtClean="0">
                <a:solidFill>
                  <a:srgbClr val="000000"/>
                </a:solidFill>
                <a:latin typeface="Comic Sans MS" panose="030F0702030302020204" pitchFamily="66" charset="0"/>
              </a:rPr>
              <a:t>:</a:t>
            </a:r>
            <a:r>
              <a:rPr lang="en-US" altLang="en-US" sz="2000" dirty="0" smtClean="0">
                <a:solidFill>
                  <a:srgbClr val="000000"/>
                </a:solidFill>
                <a:latin typeface="Comic Sans MS" panose="030F0702030302020204" pitchFamily="66" charset="0"/>
              </a:rPr>
              <a:t> </a:t>
            </a:r>
            <a:r>
              <a:rPr lang="en-US" sz="2000" dirty="0">
                <a:latin typeface="Roboto"/>
              </a:rPr>
              <a:t>It is primarily used to </a:t>
            </a:r>
            <a:r>
              <a:rPr lang="tr-TR" sz="2000" dirty="0" err="1" smtClean="0">
                <a:latin typeface="Roboto"/>
              </a:rPr>
              <a:t>bias</a:t>
            </a:r>
            <a:r>
              <a:rPr lang="en-US" sz="2000" dirty="0" smtClean="0">
                <a:latin typeface="Roboto"/>
              </a:rPr>
              <a:t> </a:t>
            </a:r>
            <a:r>
              <a:rPr lang="en-US" sz="2000" dirty="0">
                <a:latin typeface="Roboto"/>
              </a:rPr>
              <a:t>linear </a:t>
            </a:r>
            <a:r>
              <a:rPr lang="tr-TR" sz="2000" dirty="0" err="1" smtClean="0">
                <a:latin typeface="Roboto"/>
              </a:rPr>
              <a:t>amplifiers</a:t>
            </a:r>
            <a:endParaRPr lang="th-TH" altLang="en-US" sz="2000" dirty="0">
              <a:solidFill>
                <a:srgbClr val="000000"/>
              </a:solidFill>
              <a:latin typeface="Comic Sans MS" panose="030F0702030302020204" pitchFamily="66" charset="0"/>
            </a:endParaRPr>
          </a:p>
        </p:txBody>
      </p:sp>
    </p:spTree>
    <p:extLst>
      <p:ext uri="{BB962C8B-B14F-4D97-AF65-F5344CB8AC3E}">
        <p14:creationId xmlns:p14="http://schemas.microsoft.com/office/powerpoint/2010/main" val="1267349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6374" y="1433657"/>
            <a:ext cx="9436389" cy="4550004"/>
          </a:xfrm>
          <a:prstGeom prst="rect">
            <a:avLst/>
          </a:prstGeom>
        </p:spPr>
      </p:pic>
      <p:sp>
        <p:nvSpPr>
          <p:cNvPr id="4" name="TextBox 3"/>
          <p:cNvSpPr txBox="1"/>
          <p:nvPr/>
        </p:nvSpPr>
        <p:spPr>
          <a:xfrm>
            <a:off x="184728" y="479550"/>
            <a:ext cx="11385404" cy="523220"/>
          </a:xfrm>
          <a:prstGeom prst="rect">
            <a:avLst/>
          </a:prstGeom>
          <a:noFill/>
        </p:spPr>
        <p:txBody>
          <a:bodyPr wrap="square" rtlCol="0">
            <a:spAutoFit/>
          </a:bodyPr>
          <a:lstStyle/>
          <a:p>
            <a:r>
              <a:rPr lang="tr-TR" sz="2800" dirty="0">
                <a:latin typeface="Comic Sans MS" panose="030F0702030302020204" pitchFamily="66" charset="0"/>
              </a:rPr>
              <a:t>5</a:t>
            </a:r>
            <a:r>
              <a:rPr lang="tr-TR" sz="2800" dirty="0" smtClean="0">
                <a:latin typeface="Comic Sans MS" panose="030F0702030302020204" pitchFamily="66" charset="0"/>
              </a:rPr>
              <a:t>. </a:t>
            </a:r>
            <a:r>
              <a:rPr lang="en-US" altLang="en-US" sz="2800" dirty="0" err="1">
                <a:effectLst>
                  <a:outerShdw blurRad="38100" dist="38100" dir="2700000" algn="tl">
                    <a:srgbClr val="000000">
                      <a:alpha val="43137"/>
                    </a:srgbClr>
                  </a:outerShdw>
                </a:effectLst>
                <a:latin typeface="Comic Sans MS" panose="030F0702030302020204" pitchFamily="66" charset="0"/>
              </a:rPr>
              <a:t>Emiter</a:t>
            </a:r>
            <a:r>
              <a:rPr lang="en-US" altLang="en-US" sz="2800" dirty="0">
                <a:effectLst>
                  <a:outerShdw blurRad="38100" dist="38100" dir="2700000" algn="tl">
                    <a:srgbClr val="000000">
                      <a:alpha val="43137"/>
                    </a:srgbClr>
                  </a:outerShdw>
                </a:effectLst>
                <a:latin typeface="Comic Sans MS" panose="030F0702030302020204" pitchFamily="66" charset="0"/>
              </a:rPr>
              <a:t> </a:t>
            </a:r>
            <a:r>
              <a:rPr lang="tr-TR" altLang="en-US" sz="2800" dirty="0" err="1" smtClean="0">
                <a:effectLst>
                  <a:outerShdw blurRad="38100" dist="38100" dir="2700000" algn="tl">
                    <a:srgbClr val="000000">
                      <a:alpha val="43137"/>
                    </a:srgbClr>
                  </a:outerShdw>
                </a:effectLst>
                <a:latin typeface="Comic Sans MS" panose="030F0702030302020204" pitchFamily="66" charset="0"/>
              </a:rPr>
              <a:t>Geribeslemeli</a:t>
            </a:r>
            <a:r>
              <a:rPr lang="tr-TR" altLang="en-US" sz="2800" dirty="0" smtClean="0">
                <a:effectLst>
                  <a:outerShdw blurRad="38100" dist="38100" dir="2700000" algn="tl">
                    <a:srgbClr val="000000">
                      <a:alpha val="43137"/>
                    </a:srgbClr>
                  </a:outerShdw>
                </a:effectLst>
                <a:latin typeface="Comic Sans MS" panose="030F0702030302020204" pitchFamily="66" charset="0"/>
              </a:rPr>
              <a:t> </a:t>
            </a:r>
            <a:r>
              <a:rPr lang="tr-TR" altLang="en-US" sz="2800" dirty="0" err="1" smtClean="0">
                <a:effectLst>
                  <a:outerShdw blurRad="38100" dist="38100" dir="2700000" algn="tl">
                    <a:srgbClr val="000000">
                      <a:alpha val="43137"/>
                    </a:srgbClr>
                  </a:outerShdw>
                </a:effectLst>
                <a:latin typeface="Comic Sans MS" panose="030F0702030302020204" pitchFamily="66" charset="0"/>
              </a:rPr>
              <a:t>kutuplama</a:t>
            </a:r>
            <a:r>
              <a:rPr lang="tr-TR" altLang="en-US" sz="2800" dirty="0" smtClean="0">
                <a:effectLst>
                  <a:outerShdw blurRad="38100" dist="38100" dir="2700000" algn="tl">
                    <a:srgbClr val="000000">
                      <a:alpha val="43137"/>
                    </a:srgbClr>
                  </a:outerShdw>
                </a:effectLst>
                <a:latin typeface="Comic Sans MS" panose="030F0702030302020204" pitchFamily="66" charset="0"/>
              </a:rPr>
              <a:t> (</a:t>
            </a:r>
            <a:r>
              <a:rPr lang="tr-TR" altLang="en-US" sz="2800" dirty="0" err="1">
                <a:effectLst>
                  <a:outerShdw blurRad="38100" dist="38100" dir="2700000" algn="tl">
                    <a:srgbClr val="000000">
                      <a:alpha val="43137"/>
                    </a:srgbClr>
                  </a:outerShdw>
                </a:effectLst>
                <a:latin typeface="Comic Sans MS" panose="030F0702030302020204" pitchFamily="66" charset="0"/>
              </a:rPr>
              <a:t>Emitter</a:t>
            </a:r>
            <a:r>
              <a:rPr lang="tr-TR" altLang="en-US" sz="2800" dirty="0">
                <a:effectLst>
                  <a:outerShdw blurRad="38100" dist="38100" dir="2700000" algn="tl">
                    <a:srgbClr val="000000">
                      <a:alpha val="43137"/>
                    </a:srgbClr>
                  </a:outerShdw>
                </a:effectLst>
                <a:latin typeface="Comic Sans MS" panose="030F0702030302020204" pitchFamily="66" charset="0"/>
              </a:rPr>
              <a:t> </a:t>
            </a:r>
            <a:r>
              <a:rPr lang="tr-TR" altLang="en-US" sz="2800" dirty="0" err="1">
                <a:effectLst>
                  <a:outerShdw blurRad="38100" dist="38100" dir="2700000" algn="tl">
                    <a:srgbClr val="000000">
                      <a:alpha val="43137"/>
                    </a:srgbClr>
                  </a:outerShdw>
                </a:effectLst>
                <a:latin typeface="Comic Sans MS" panose="030F0702030302020204" pitchFamily="66" charset="0"/>
              </a:rPr>
              <a:t>Stabilized</a:t>
            </a:r>
            <a:r>
              <a:rPr lang="tr-TR" altLang="en-US" sz="2800" dirty="0">
                <a:effectLst>
                  <a:outerShdw blurRad="38100" dist="38100" dir="2700000" algn="tl">
                    <a:srgbClr val="000000">
                      <a:alpha val="43137"/>
                    </a:srgbClr>
                  </a:outerShdw>
                </a:effectLst>
                <a:latin typeface="Comic Sans MS" panose="030F0702030302020204" pitchFamily="66" charset="0"/>
              </a:rPr>
              <a:t> </a:t>
            </a:r>
            <a:r>
              <a:rPr lang="tr-TR" altLang="en-US" sz="2800" dirty="0" err="1">
                <a:effectLst>
                  <a:outerShdw blurRad="38100" dist="38100" dir="2700000" algn="tl">
                    <a:srgbClr val="000000">
                      <a:alpha val="43137"/>
                    </a:srgbClr>
                  </a:outerShdw>
                </a:effectLst>
                <a:latin typeface="Comic Sans MS" panose="030F0702030302020204" pitchFamily="66" charset="0"/>
              </a:rPr>
              <a:t>Bias</a:t>
            </a:r>
            <a:r>
              <a:rPr lang="tr-TR" altLang="en-US" sz="2800" dirty="0">
                <a:effectLst>
                  <a:outerShdw blurRad="38100" dist="38100" dir="2700000" algn="tl">
                    <a:srgbClr val="000000">
                      <a:alpha val="43137"/>
                    </a:srgbClr>
                  </a:outerShdw>
                </a:effectLst>
                <a:latin typeface="Comic Sans MS" panose="030F0702030302020204" pitchFamily="66" charset="0"/>
              </a:rPr>
              <a:t> </a:t>
            </a:r>
            <a:r>
              <a:rPr lang="tr-TR" altLang="en-US" sz="2800" dirty="0" err="1" smtClean="0">
                <a:effectLst>
                  <a:outerShdw blurRad="38100" dist="38100" dir="2700000" algn="tl">
                    <a:srgbClr val="000000">
                      <a:alpha val="43137"/>
                    </a:srgbClr>
                  </a:outerShdw>
                </a:effectLst>
                <a:latin typeface="Comic Sans MS" panose="030F0702030302020204" pitchFamily="66" charset="0"/>
              </a:rPr>
              <a:t>Circuit</a:t>
            </a:r>
            <a:r>
              <a:rPr lang="tr-TR" altLang="en-US" sz="2800" dirty="0" smtClean="0">
                <a:effectLst>
                  <a:outerShdw blurRad="38100" dist="38100" dir="2700000" algn="tl">
                    <a:srgbClr val="000000">
                      <a:alpha val="43137"/>
                    </a:srgbClr>
                  </a:outerShdw>
                </a:effectLst>
                <a:latin typeface="Comic Sans MS" panose="030F0702030302020204" pitchFamily="66" charset="0"/>
              </a:rPr>
              <a:t>)</a:t>
            </a:r>
            <a:endParaRPr lang="tr-TR" sz="2800" dirty="0">
              <a:latin typeface="Comic Sans MS" panose="030F0702030302020204" pitchFamily="66" charset="0"/>
            </a:endParaRPr>
          </a:p>
        </p:txBody>
      </p:sp>
    </p:spTree>
    <p:extLst>
      <p:ext uri="{BB962C8B-B14F-4D97-AF65-F5344CB8AC3E}">
        <p14:creationId xmlns:p14="http://schemas.microsoft.com/office/powerpoint/2010/main" val="32690487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8828" y="297873"/>
            <a:ext cx="9677400" cy="6096000"/>
          </a:xfrm>
          <a:prstGeom prst="rect">
            <a:avLst/>
          </a:prstGeom>
        </p:spPr>
      </p:pic>
    </p:spTree>
    <p:extLst>
      <p:ext uri="{BB962C8B-B14F-4D97-AF65-F5344CB8AC3E}">
        <p14:creationId xmlns:p14="http://schemas.microsoft.com/office/powerpoint/2010/main" val="17793321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2525" y="223837"/>
            <a:ext cx="9886950" cy="6410325"/>
          </a:xfrm>
          <a:prstGeom prst="rect">
            <a:avLst/>
          </a:prstGeom>
        </p:spPr>
      </p:pic>
    </p:spTree>
    <p:extLst>
      <p:ext uri="{BB962C8B-B14F-4D97-AF65-F5344CB8AC3E}">
        <p14:creationId xmlns:p14="http://schemas.microsoft.com/office/powerpoint/2010/main" val="2723497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2511" y="162407"/>
            <a:ext cx="9315450" cy="5943600"/>
          </a:xfrm>
          <a:prstGeom prst="rect">
            <a:avLst/>
          </a:prstGeom>
        </p:spPr>
      </p:pic>
    </p:spTree>
    <p:extLst>
      <p:ext uri="{BB962C8B-B14F-4D97-AF65-F5344CB8AC3E}">
        <p14:creationId xmlns:p14="http://schemas.microsoft.com/office/powerpoint/2010/main" val="3019639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2062" y="428625"/>
            <a:ext cx="9667875" cy="6000750"/>
          </a:xfrm>
          <a:prstGeom prst="rect">
            <a:avLst/>
          </a:prstGeom>
        </p:spPr>
      </p:pic>
    </p:spTree>
    <p:extLst>
      <p:ext uri="{BB962C8B-B14F-4D97-AF65-F5344CB8AC3E}">
        <p14:creationId xmlns:p14="http://schemas.microsoft.com/office/powerpoint/2010/main" val="27924854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algn="l" eaLnBrk="1" hangingPunct="1"/>
            <a:r>
              <a:rPr lang="tr-TR" altLang="en-US" dirty="0">
                <a:effectLst>
                  <a:outerShdw blurRad="38100" dist="38100" dir="2700000" algn="tl">
                    <a:srgbClr val="000000">
                      <a:alpha val="43137"/>
                    </a:srgbClr>
                  </a:outerShdw>
                </a:effectLst>
              </a:rPr>
              <a:t>5. </a:t>
            </a:r>
            <a:r>
              <a:rPr lang="en-US" altLang="en-US" dirty="0" err="1" smtClean="0">
                <a:effectLst>
                  <a:outerShdw blurRad="38100" dist="38100" dir="2700000" algn="tl">
                    <a:srgbClr val="000000">
                      <a:alpha val="43137"/>
                    </a:srgbClr>
                  </a:outerShdw>
                </a:effectLst>
              </a:rPr>
              <a:t>Em</a:t>
            </a:r>
            <a:r>
              <a:rPr lang="tr-TR" altLang="en-US" dirty="0" smtClean="0">
                <a:effectLst>
                  <a:outerShdw blurRad="38100" dist="38100" dir="2700000" algn="tl">
                    <a:srgbClr val="000000">
                      <a:alpha val="43137"/>
                    </a:srgbClr>
                  </a:outerShdw>
                </a:effectLst>
              </a:rPr>
              <a:t>m</a:t>
            </a:r>
            <a:r>
              <a:rPr lang="en-US" altLang="en-US" dirty="0" err="1" smtClean="0">
                <a:effectLst>
                  <a:outerShdw blurRad="38100" dist="38100" dir="2700000" algn="tl">
                    <a:srgbClr val="000000">
                      <a:alpha val="43137"/>
                    </a:srgbClr>
                  </a:outerShdw>
                </a:effectLst>
              </a:rPr>
              <a:t>iter</a:t>
            </a:r>
            <a:r>
              <a:rPr lang="en-US" altLang="en-US" dirty="0" smtClean="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stabilized</a:t>
            </a:r>
            <a:r>
              <a:rPr lang="tr-TR" altLang="en-US" dirty="0" smtClean="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bias</a:t>
            </a:r>
            <a:r>
              <a:rPr lang="tr-TR" altLang="en-US" dirty="0" smtClean="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circuit</a:t>
            </a:r>
            <a:endParaRPr lang="th-TH" altLang="en-US" dirty="0">
              <a:effectLst>
                <a:outerShdw blurRad="38100" dist="38100" dir="2700000" algn="tl">
                  <a:srgbClr val="000000">
                    <a:alpha val="43137"/>
                  </a:srgbClr>
                </a:outerShdw>
              </a:effectLst>
            </a:endParaRPr>
          </a:p>
        </p:txBody>
      </p:sp>
      <p:graphicFrame>
        <p:nvGraphicFramePr>
          <p:cNvPr id="39940" name="Object 4"/>
          <p:cNvGraphicFramePr>
            <a:graphicFrameLocks noChangeAspect="1"/>
          </p:cNvGraphicFramePr>
          <p:nvPr/>
        </p:nvGraphicFramePr>
        <p:xfrm>
          <a:off x="1828800" y="1600200"/>
          <a:ext cx="3494088" cy="4800600"/>
        </p:xfrm>
        <a:graphic>
          <a:graphicData uri="http://schemas.openxmlformats.org/presentationml/2006/ole">
            <mc:AlternateContent xmlns:mc="http://schemas.openxmlformats.org/markup-compatibility/2006">
              <mc:Choice xmlns:v="urn:schemas-microsoft-com:vml" Requires="v">
                <p:oleObj spid="_x0000_s36996" name="Visio" r:id="rId3" imgW="1386840" imgH="1907134" progId="Visio.Drawing.6">
                  <p:embed/>
                </p:oleObj>
              </mc:Choice>
              <mc:Fallback>
                <p:oleObj name="Visio" r:id="rId3" imgW="1386840" imgH="1907134" progId="Visio.Drawing.6">
                  <p:embed/>
                  <p:pic>
                    <p:nvPicPr>
                      <p:cNvPr id="399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1" name="Object 5"/>
          <p:cNvGraphicFramePr>
            <a:graphicFrameLocks noChangeAspect="1"/>
          </p:cNvGraphicFramePr>
          <p:nvPr/>
        </p:nvGraphicFramePr>
        <p:xfrm>
          <a:off x="6096000" y="1600200"/>
          <a:ext cx="2654300" cy="889000"/>
        </p:xfrm>
        <a:graphic>
          <a:graphicData uri="http://schemas.openxmlformats.org/presentationml/2006/ole">
            <mc:AlternateContent xmlns:mc="http://schemas.openxmlformats.org/markup-compatibility/2006">
              <mc:Choice xmlns:v="urn:schemas-microsoft-com:vml" Requires="v">
                <p:oleObj spid="_x0000_s36997" name="Equation" r:id="rId5" imgW="1358310" imgH="444307" progId="Equation.DSMT4">
                  <p:embed/>
                </p:oleObj>
              </mc:Choice>
              <mc:Fallback>
                <p:oleObj name="Equation" r:id="rId5" imgW="1358310" imgH="444307" progId="Equation.DSMT4">
                  <p:embed/>
                  <p:pic>
                    <p:nvPicPr>
                      <p:cNvPr id="3994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600200"/>
                        <a:ext cx="2654300" cy="889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2" name="Object 6"/>
          <p:cNvGraphicFramePr>
            <a:graphicFrameLocks noChangeAspect="1"/>
          </p:cNvGraphicFramePr>
          <p:nvPr/>
        </p:nvGraphicFramePr>
        <p:xfrm>
          <a:off x="6096001" y="2819400"/>
          <a:ext cx="1414463" cy="482600"/>
        </p:xfrm>
        <a:graphic>
          <a:graphicData uri="http://schemas.openxmlformats.org/presentationml/2006/ole">
            <mc:AlternateContent xmlns:mc="http://schemas.openxmlformats.org/markup-compatibility/2006">
              <mc:Choice xmlns:v="urn:schemas-microsoft-com:vml" Requires="v">
                <p:oleObj spid="_x0000_s36998" name="Equation" r:id="rId7" imgW="723586" imgH="241195" progId="Equation.DSMT4">
                  <p:embed/>
                </p:oleObj>
              </mc:Choice>
              <mc:Fallback>
                <p:oleObj name="Equation" r:id="rId7" imgW="723586" imgH="241195" progId="Equation.DSMT4">
                  <p:embed/>
                  <p:pic>
                    <p:nvPicPr>
                      <p:cNvPr id="3994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1" y="2819400"/>
                        <a:ext cx="1414463" cy="4826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3" name="Object 7"/>
          <p:cNvGraphicFramePr>
            <a:graphicFrameLocks noChangeAspect="1"/>
          </p:cNvGraphicFramePr>
          <p:nvPr/>
        </p:nvGraphicFramePr>
        <p:xfrm>
          <a:off x="6096000" y="4546600"/>
          <a:ext cx="3200400" cy="1016000"/>
        </p:xfrm>
        <a:graphic>
          <a:graphicData uri="http://schemas.openxmlformats.org/presentationml/2006/ole">
            <mc:AlternateContent xmlns:mc="http://schemas.openxmlformats.org/markup-compatibility/2006">
              <mc:Choice xmlns:v="urn:schemas-microsoft-com:vml" Requires="v">
                <p:oleObj spid="_x0000_s36999" name="Equation" r:id="rId9" imgW="1638300" imgH="508000" progId="Equation.DSMT4">
                  <p:embed/>
                </p:oleObj>
              </mc:Choice>
              <mc:Fallback>
                <p:oleObj name="Equation" r:id="rId9" imgW="1638300" imgH="508000" progId="Equation.DSMT4">
                  <p:embed/>
                  <p:pic>
                    <p:nvPicPr>
                      <p:cNvPr id="3994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546600"/>
                        <a:ext cx="3200400" cy="1016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8"/>
          <p:cNvGraphicFramePr>
            <a:graphicFrameLocks noChangeAspect="1"/>
          </p:cNvGraphicFramePr>
          <p:nvPr/>
        </p:nvGraphicFramePr>
        <p:xfrm>
          <a:off x="6096001" y="3733800"/>
          <a:ext cx="1935163" cy="508000"/>
        </p:xfrm>
        <a:graphic>
          <a:graphicData uri="http://schemas.openxmlformats.org/presentationml/2006/ole">
            <mc:AlternateContent xmlns:mc="http://schemas.openxmlformats.org/markup-compatibility/2006">
              <mc:Choice xmlns:v="urn:schemas-microsoft-com:vml" Requires="v">
                <p:oleObj spid="_x0000_s37000" name="Equation" r:id="rId11" imgW="990170" imgH="253890" progId="Equation.DSMT4">
                  <p:embed/>
                </p:oleObj>
              </mc:Choice>
              <mc:Fallback>
                <p:oleObj name="Equation" r:id="rId11" imgW="990170" imgH="253890" progId="Equation.DSMT4">
                  <p:embed/>
                  <p:pic>
                    <p:nvPicPr>
                      <p:cNvPr id="3994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1" y="3733800"/>
                        <a:ext cx="1935163" cy="5080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2525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9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4" name="Object 3"/>
          <p:cNvGraphicFramePr>
            <a:graphicFrameLocks noChangeAspect="1"/>
          </p:cNvGraphicFramePr>
          <p:nvPr/>
        </p:nvGraphicFramePr>
        <p:xfrm>
          <a:off x="1828801" y="1600200"/>
          <a:ext cx="4043363" cy="4876800"/>
        </p:xfrm>
        <a:graphic>
          <a:graphicData uri="http://schemas.openxmlformats.org/presentationml/2006/ole">
            <mc:AlternateContent xmlns:mc="http://schemas.openxmlformats.org/markup-compatibility/2006">
              <mc:Choice xmlns:v="urn:schemas-microsoft-com:vml" Requires="v">
                <p:oleObj spid="_x0000_s37994" name="Visio" r:id="rId3" imgW="1580388" imgH="1907134" progId="Visio.Drawing.6">
                  <p:embed/>
                </p:oleObj>
              </mc:Choice>
              <mc:Fallback>
                <p:oleObj name="Visio" r:id="rId3" imgW="1580388" imgH="1907134" progId="Visio.Drawing.6">
                  <p:embed/>
                  <p:pic>
                    <p:nvPicPr>
                      <p:cNvPr id="4096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1" y="1600200"/>
                        <a:ext cx="40433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4"/>
          <p:cNvGraphicFramePr>
            <a:graphicFrameLocks noChangeAspect="1"/>
          </p:cNvGraphicFramePr>
          <p:nvPr/>
        </p:nvGraphicFramePr>
        <p:xfrm>
          <a:off x="6064250" y="1828801"/>
          <a:ext cx="4298950" cy="1108075"/>
        </p:xfrm>
        <a:graphic>
          <a:graphicData uri="http://schemas.openxmlformats.org/presentationml/2006/ole">
            <mc:AlternateContent xmlns:mc="http://schemas.openxmlformats.org/markup-compatibility/2006">
              <mc:Choice xmlns:v="urn:schemas-microsoft-com:vml" Requires="v">
                <p:oleObj spid="_x0000_s37995" name="Equation" r:id="rId5" imgW="2717800" imgH="685800" progId="Equation.DSMT4">
                  <p:embed/>
                </p:oleObj>
              </mc:Choice>
              <mc:Fallback>
                <p:oleObj name="Equation" r:id="rId5" imgW="2717800" imgH="685800" progId="Equation.DSMT4">
                  <p:embed/>
                  <p:pic>
                    <p:nvPicPr>
                      <p:cNvPr id="4096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4250" y="1828801"/>
                        <a:ext cx="4298950" cy="11080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6" name="Object 5"/>
          <p:cNvGraphicFramePr>
            <a:graphicFrameLocks noChangeAspect="1"/>
          </p:cNvGraphicFramePr>
          <p:nvPr/>
        </p:nvGraphicFramePr>
        <p:xfrm>
          <a:off x="6075364" y="3081339"/>
          <a:ext cx="3373437" cy="390525"/>
        </p:xfrm>
        <a:graphic>
          <a:graphicData uri="http://schemas.openxmlformats.org/presentationml/2006/ole">
            <mc:AlternateContent xmlns:mc="http://schemas.openxmlformats.org/markup-compatibility/2006">
              <mc:Choice xmlns:v="urn:schemas-microsoft-com:vml" Requires="v">
                <p:oleObj spid="_x0000_s37996" name="Equation" r:id="rId7" imgW="2133600" imgH="241300" progId="Equation.DSMT4">
                  <p:embed/>
                </p:oleObj>
              </mc:Choice>
              <mc:Fallback>
                <p:oleObj name="Equation" r:id="rId7" imgW="2133600" imgH="241300" progId="Equation.DSMT4">
                  <p:embed/>
                  <p:pic>
                    <p:nvPicPr>
                      <p:cNvPr id="4096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5364" y="3081339"/>
                        <a:ext cx="3373437" cy="39052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7" name="Object 6"/>
          <p:cNvGraphicFramePr>
            <a:graphicFrameLocks noChangeAspect="1"/>
          </p:cNvGraphicFramePr>
          <p:nvPr/>
        </p:nvGraphicFramePr>
        <p:xfrm>
          <a:off x="6086476" y="3624264"/>
          <a:ext cx="3514725" cy="820737"/>
        </p:xfrm>
        <a:graphic>
          <a:graphicData uri="http://schemas.openxmlformats.org/presentationml/2006/ole">
            <mc:AlternateContent xmlns:mc="http://schemas.openxmlformats.org/markup-compatibility/2006">
              <mc:Choice xmlns:v="urn:schemas-microsoft-com:vml" Requires="v">
                <p:oleObj spid="_x0000_s37997" name="Equation" r:id="rId9" imgW="2222500" imgH="508000" progId="Equation.DSMT4">
                  <p:embed/>
                </p:oleObj>
              </mc:Choice>
              <mc:Fallback>
                <p:oleObj name="Equation" r:id="rId9" imgW="2222500" imgH="508000" progId="Equation.DSMT4">
                  <p:embed/>
                  <p:pic>
                    <p:nvPicPr>
                      <p:cNvPr id="4096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6476" y="3624264"/>
                        <a:ext cx="3514725" cy="820737"/>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2"/>
          <p:cNvSpPr>
            <a:spLocks noGrp="1" noChangeArrowheads="1"/>
          </p:cNvSpPr>
          <p:nvPr>
            <p:ph type="title"/>
          </p:nvPr>
        </p:nvSpPr>
        <p:spPr>
          <a:xfrm>
            <a:off x="1981200" y="274638"/>
            <a:ext cx="8229600" cy="411162"/>
          </a:xfrm>
        </p:spPr>
        <p:txBody>
          <a:bodyPr/>
          <a:lstStyle/>
          <a:p>
            <a:pPr algn="l" eaLnBrk="1" hangingPunct="1"/>
            <a:r>
              <a:rPr lang="tr-TR" altLang="en-US" dirty="0" err="1" smtClean="0">
                <a:effectLst>
                  <a:outerShdw blurRad="38100" dist="38100" dir="2700000" algn="tl">
                    <a:srgbClr val="000000">
                      <a:alpha val="43137"/>
                    </a:srgbClr>
                  </a:outerShdw>
                </a:effectLst>
              </a:rPr>
              <a:t>Sample</a:t>
            </a:r>
            <a:endParaRPr lang="th-TH" alt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36690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919536" y="260648"/>
            <a:ext cx="8229600" cy="4111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dirty="0">
                <a:latin typeface="Roboto"/>
              </a:rPr>
              <a:t>Stability of the emitter </a:t>
            </a:r>
            <a:r>
              <a:rPr lang="tr-TR" dirty="0" err="1" smtClean="0">
                <a:latin typeface="Roboto"/>
              </a:rPr>
              <a:t>stabilizied</a:t>
            </a:r>
            <a:r>
              <a:rPr lang="en-US" dirty="0" smtClean="0">
                <a:latin typeface="Roboto"/>
              </a:rPr>
              <a:t> </a:t>
            </a:r>
            <a:r>
              <a:rPr lang="en-US" dirty="0">
                <a:latin typeface="Roboto"/>
              </a:rPr>
              <a:t>bias circuit</a:t>
            </a:r>
            <a:endParaRPr lang="th-TH" altLang="en-US" dirty="0">
              <a:solidFill>
                <a:schemeClr val="tx1"/>
              </a:solidFill>
              <a:effectLst>
                <a:outerShdw blurRad="38100" dist="38100" dir="2700000" algn="tl">
                  <a:srgbClr val="000000">
                    <a:alpha val="43137"/>
                  </a:srgbClr>
                </a:outerShdw>
              </a:effectLst>
            </a:endParaRPr>
          </a:p>
        </p:txBody>
      </p:sp>
      <p:sp>
        <p:nvSpPr>
          <p:cNvPr id="41988" name="Text Box 4"/>
          <p:cNvSpPr txBox="1">
            <a:spLocks noChangeArrowheads="1"/>
          </p:cNvSpPr>
          <p:nvPr/>
        </p:nvSpPr>
        <p:spPr bwMode="auto">
          <a:xfrm>
            <a:off x="6096000" y="1477963"/>
            <a:ext cx="4114800" cy="517064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h</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FE</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artar</a:t>
            </a: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C</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artar</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B</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aynı değerde iken</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V</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E</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artar</a:t>
            </a: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B</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azalır</a:t>
            </a: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C</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çok fazla artmaz</a:t>
            </a:r>
            <a:r>
              <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rPr>
              <a:t>.</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tr-TR"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Kararlılığı iyidir</a:t>
            </a:r>
            <a:r>
              <a:rPr kumimoji="0" lang="en-US"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 </a:t>
            </a:r>
            <a:r>
              <a:rPr kumimoji="0" lang="en-US" altLang="en-US" sz="2000" b="0" i="1"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I</a:t>
            </a:r>
            <a:r>
              <a:rPr kumimoji="0" lang="en-US" altLang="en-US" sz="2000" b="0" i="1" u="none" strike="noStrike" kern="1200" cap="none" spc="0" normalizeH="0" baseline="-2500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C</a:t>
            </a:r>
            <a:r>
              <a:rPr kumimoji="0" lang="en-US"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değerinin </a:t>
            </a:r>
            <a:r>
              <a:rPr kumimoji="0" lang="en-US" altLang="en-US" sz="2000" b="0" i="1"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h</a:t>
            </a:r>
            <a:r>
              <a:rPr kumimoji="0" lang="en-US" altLang="en-US" sz="2000" b="0" i="1" u="none" strike="noStrike" kern="1200" cap="none" spc="0" normalizeH="0" baseline="-2500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FE</a:t>
            </a:r>
            <a:r>
              <a:rPr kumimoji="0" lang="en-US"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ve</a:t>
            </a:r>
            <a:r>
              <a:rPr kumimoji="0" lang="en-US"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 </a:t>
            </a:r>
            <a:r>
              <a:rPr kumimoji="0" lang="tr-TR"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sıcaklık değişimlerine duyarlığı azdır</a:t>
            </a:r>
            <a:r>
              <a:rPr kumimoji="0" lang="en-US"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rPr>
              <a:t>.</a:t>
            </a:r>
            <a:endParaRPr kumimoji="0" lang="th-TH" altLang="en-US" sz="2000" b="0" i="0" u="none" strike="noStrike" kern="1200" cap="none" spc="0" normalizeH="0" baseline="0" noProof="0" dirty="0">
              <a:ln>
                <a:noFill/>
              </a:ln>
              <a:solidFill>
                <a:srgbClr val="FF3300"/>
              </a:solidFill>
              <a:effectLst/>
              <a:uLnTx/>
              <a:uFillTx/>
              <a:latin typeface="Comic Sans MS" panose="030F0702030302020204" pitchFamily="66" charset="0"/>
              <a:ea typeface="+mn-ea"/>
              <a:cs typeface="Angsana New" panose="02020603050405020304" pitchFamily="18" charset="-34"/>
            </a:endParaRPr>
          </a:p>
        </p:txBody>
      </p:sp>
      <p:sp>
        <p:nvSpPr>
          <p:cNvPr id="41989" name="AutoShape 5"/>
          <p:cNvSpPr>
            <a:spLocks noChangeArrowheads="1"/>
          </p:cNvSpPr>
          <p:nvPr/>
        </p:nvSpPr>
        <p:spPr bwMode="auto">
          <a:xfrm>
            <a:off x="7924800" y="1905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
        <p:nvSpPr>
          <p:cNvPr id="41990" name="AutoShape 6"/>
          <p:cNvSpPr>
            <a:spLocks noChangeArrowheads="1"/>
          </p:cNvSpPr>
          <p:nvPr/>
        </p:nvSpPr>
        <p:spPr bwMode="auto">
          <a:xfrm>
            <a:off x="7924800" y="28956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
        <p:nvSpPr>
          <p:cNvPr id="41991" name="AutoShape 7"/>
          <p:cNvSpPr>
            <a:spLocks noChangeArrowheads="1"/>
          </p:cNvSpPr>
          <p:nvPr/>
        </p:nvSpPr>
        <p:spPr bwMode="auto">
          <a:xfrm>
            <a:off x="7924800" y="38100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
        <p:nvSpPr>
          <p:cNvPr id="41992" name="AutoShape 8"/>
          <p:cNvSpPr>
            <a:spLocks noChangeArrowheads="1"/>
          </p:cNvSpPr>
          <p:nvPr/>
        </p:nvSpPr>
        <p:spPr bwMode="auto">
          <a:xfrm>
            <a:off x="7924800" y="4724400"/>
            <a:ext cx="381000" cy="457200"/>
          </a:xfrm>
          <a:prstGeom prst="downArrow">
            <a:avLst>
              <a:gd name="adj1" fmla="val 50000"/>
              <a:gd name="adj2" fmla="val 3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41993" name="Object 9"/>
          <p:cNvGraphicFramePr>
            <a:graphicFrameLocks noChangeAspect="1"/>
          </p:cNvGraphicFramePr>
          <p:nvPr>
            <p:extLst/>
          </p:nvPr>
        </p:nvGraphicFramePr>
        <p:xfrm>
          <a:off x="1919536" y="1866900"/>
          <a:ext cx="3494088" cy="4800600"/>
        </p:xfrm>
        <a:graphic>
          <a:graphicData uri="http://schemas.openxmlformats.org/presentationml/2006/ole">
            <mc:AlternateContent xmlns:mc="http://schemas.openxmlformats.org/markup-compatibility/2006">
              <mc:Choice xmlns:v="urn:schemas-microsoft-com:vml" Requires="v">
                <p:oleObj spid="_x0000_s38940" name="Visio" r:id="rId3" imgW="1386840" imgH="1907134" progId="Visio.Drawing.6">
                  <p:embed/>
                </p:oleObj>
              </mc:Choice>
              <mc:Fallback>
                <p:oleObj name="Visio" r:id="rId3" imgW="1386840" imgH="1907134" progId="Visio.Drawing.6">
                  <p:embed/>
                  <p:pic>
                    <p:nvPicPr>
                      <p:cNvPr id="4199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18669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3224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err="1">
                <a:effectLst>
                  <a:outerShdw blurRad="38100" dist="38100" dir="2700000" algn="tl">
                    <a:srgbClr val="000000">
                      <a:alpha val="43137"/>
                    </a:srgbClr>
                  </a:outerShdw>
                </a:effectLst>
              </a:rPr>
              <a:t>Em</a:t>
            </a:r>
            <a:r>
              <a:rPr lang="tr-TR" altLang="en-US" dirty="0">
                <a:effectLst>
                  <a:outerShdw blurRad="38100" dist="38100" dir="2700000" algn="tl">
                    <a:srgbClr val="000000">
                      <a:alpha val="43137"/>
                    </a:srgbClr>
                  </a:outerShdw>
                </a:effectLst>
              </a:rPr>
              <a:t>m</a:t>
            </a:r>
            <a:r>
              <a:rPr lang="en-US" altLang="en-US" dirty="0" err="1">
                <a:effectLst>
                  <a:outerShdw blurRad="38100" dist="38100" dir="2700000" algn="tl">
                    <a:srgbClr val="000000">
                      <a:alpha val="43137"/>
                    </a:srgbClr>
                  </a:outerShdw>
                </a:effectLst>
              </a:rPr>
              <a:t>iter</a:t>
            </a:r>
            <a:r>
              <a:rPr lang="en-US"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stabilized</a:t>
            </a:r>
            <a:r>
              <a:rPr lang="tr-TR"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bias</a:t>
            </a:r>
            <a:r>
              <a:rPr lang="tr-TR" altLang="en-US" dirty="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circuit</a:t>
            </a:r>
            <a:r>
              <a:rPr lang="tr-TR" altLang="en-US" dirty="0" smtClean="0">
                <a:effectLst>
                  <a:outerShdw blurRad="38100" dist="38100" dir="2700000" algn="tl">
                    <a:srgbClr val="000000">
                      <a:alpha val="43137"/>
                    </a:srgbClr>
                  </a:outerShdw>
                </a:effectLst>
              </a:rPr>
              <a:t> </a:t>
            </a:r>
            <a:r>
              <a:rPr lang="tr-TR" altLang="en-US" dirty="0" err="1" smtClean="0">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sp>
        <p:nvSpPr>
          <p:cNvPr id="43012" name="Text Box 4"/>
          <p:cNvSpPr txBox="1">
            <a:spLocks noChangeArrowheads="1"/>
          </p:cNvSpPr>
          <p:nvPr/>
        </p:nvSpPr>
        <p:spPr bwMode="auto">
          <a:xfrm>
            <a:off x="6400800" y="1268760"/>
            <a:ext cx="3810000" cy="163121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lang="en-US" sz="2000" b="1" dirty="0">
                <a:latin typeface="Roboto"/>
              </a:rPr>
              <a:t>Recognition of the circuit: </a:t>
            </a:r>
            <a:r>
              <a:rPr lang="en-US" sz="2000" dirty="0">
                <a:latin typeface="Roboto"/>
              </a:rPr>
              <a:t>It is similar to the voltage divider polarization circuit but R</a:t>
            </a:r>
            <a:r>
              <a:rPr lang="en-US" sz="1200" dirty="0">
                <a:latin typeface="Roboto"/>
              </a:rPr>
              <a:t>2</a:t>
            </a:r>
            <a:r>
              <a:rPr lang="en-US" sz="2000" dirty="0">
                <a:latin typeface="Roboto"/>
              </a:rPr>
              <a:t> resistance is missing (or R</a:t>
            </a:r>
            <a:r>
              <a:rPr lang="en-US" sz="1200" dirty="0">
                <a:latin typeface="Roboto"/>
              </a:rPr>
              <a:t>E</a:t>
            </a:r>
            <a:r>
              <a:rPr lang="en-US" sz="2000" dirty="0">
                <a:latin typeface="Roboto"/>
              </a:rPr>
              <a:t> added base </a:t>
            </a:r>
            <a:r>
              <a:rPr lang="tr-TR" sz="2000" dirty="0" err="1" smtClean="0">
                <a:latin typeface="Roboto"/>
              </a:rPr>
              <a:t>bias</a:t>
            </a:r>
            <a:r>
              <a:rPr lang="en-US" sz="2000" dirty="0" smtClean="0">
                <a:latin typeface="Roboto"/>
              </a:rPr>
              <a:t> </a:t>
            </a:r>
            <a:r>
              <a:rPr lang="en-US" sz="2000" dirty="0">
                <a:latin typeface="Roboto"/>
              </a:rPr>
              <a:t>circuit).</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sp>
        <p:nvSpPr>
          <p:cNvPr id="43013" name="Text Box 5"/>
          <p:cNvSpPr txBox="1">
            <a:spLocks noChangeArrowheads="1"/>
          </p:cNvSpPr>
          <p:nvPr/>
        </p:nvSpPr>
        <p:spPr bwMode="auto">
          <a:xfrm>
            <a:off x="6400800" y="2924945"/>
            <a:ext cx="3810000" cy="2862322"/>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a:t>
            </a:r>
            <a:r>
              <a:rPr kumimoji="0" lang="tr-TR" altLang="en-US" sz="2000" b="1"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dvantages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r>
              <a:rPr lang="en-US" sz="2000" dirty="0">
                <a:latin typeface="Roboto"/>
              </a:rPr>
              <a:t>Having a simple </a:t>
            </a:r>
            <a:r>
              <a:rPr lang="tr-TR" sz="2000" dirty="0" err="1" smtClean="0">
                <a:latin typeface="Roboto"/>
              </a:rPr>
              <a:t>biasing</a:t>
            </a:r>
            <a:r>
              <a:rPr lang="en-US" sz="2000" dirty="0" smtClean="0">
                <a:latin typeface="Roboto"/>
              </a:rPr>
              <a:t> </a:t>
            </a:r>
            <a:r>
              <a:rPr lang="en-US" sz="2000" dirty="0">
                <a:latin typeface="Roboto"/>
              </a:rPr>
              <a:t>circuit with relatively stable operating point</a:t>
            </a:r>
            <a:r>
              <a:rPr kumimoji="0" lang="tr-TR"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endParaRPr kumimoji="0" lang="en-US"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a:p>
            <a:pPr lvl="0" fontAlgn="base">
              <a:spcBef>
                <a:spcPct val="50000"/>
              </a:spcBef>
              <a:spcAft>
                <a:spcPct val="0"/>
              </a:spcAft>
              <a:buNone/>
              <a:defRPr/>
            </a:pP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D</a:t>
            </a:r>
            <a:r>
              <a:rPr kumimoji="0" lang="tr-TR" altLang="en-US" sz="2000" b="1" i="0" u="none" strike="noStrike" kern="1200" cap="none" spc="0" normalizeH="0" baseline="0" noProof="0" dirty="0" err="1" smtClean="0">
                <a:ln>
                  <a:noFill/>
                </a:ln>
                <a:solidFill>
                  <a:srgbClr val="000000"/>
                </a:solidFill>
                <a:effectLst/>
                <a:uLnTx/>
                <a:uFillTx/>
                <a:latin typeface="Comic Sans MS" panose="030F0702030302020204" pitchFamily="66" charset="0"/>
                <a:ea typeface="+mn-ea"/>
                <a:cs typeface="Angsana New" panose="02020603050405020304" pitchFamily="18" charset="-34"/>
              </a:rPr>
              <a:t>isadvantages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r>
              <a:rPr lang="en-US" sz="2000" dirty="0">
                <a:latin typeface="Roboto"/>
              </a:rPr>
              <a:t>It needs more elements than the collector feedback bias circuit</a:t>
            </a:r>
            <a:r>
              <a:rPr lang="en-US" sz="2000" dirty="0" smtClean="0">
                <a:latin typeface="Roboto"/>
              </a:rPr>
              <a:t>.</a:t>
            </a:r>
            <a:endParaRPr lang="tr-TR" sz="2000" dirty="0" smtClean="0">
              <a:latin typeface="Roboto"/>
            </a:endParaRPr>
          </a:p>
          <a:p>
            <a:pPr lvl="0" fontAlgn="base">
              <a:spcBef>
                <a:spcPct val="50000"/>
              </a:spcBef>
              <a:spcAft>
                <a:spcPct val="0"/>
              </a:spcAft>
              <a:buNone/>
              <a:defRPr/>
            </a:pPr>
            <a:r>
              <a:rPr kumimoji="0" lang="tr-TR"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Applications</a:t>
            </a:r>
            <a:r>
              <a:rPr kumimoji="0" lang="en-US" altLang="en-US" sz="2000" b="1"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a:t>
            </a:r>
            <a:r>
              <a:rPr kumimoji="0" lang="en-US" altLang="en-US" sz="2000" b="0" i="0" u="none" strike="noStrike" kern="1200" cap="none" spc="0" normalizeH="0" baseline="0" noProof="0" dirty="0" smtClean="0">
                <a:ln>
                  <a:noFill/>
                </a:ln>
                <a:solidFill>
                  <a:srgbClr val="000000"/>
                </a:solidFill>
                <a:effectLst/>
                <a:uLnTx/>
                <a:uFillTx/>
                <a:latin typeface="Comic Sans MS" panose="030F0702030302020204" pitchFamily="66" charset="0"/>
                <a:ea typeface="+mn-ea"/>
                <a:cs typeface="Angsana New" panose="02020603050405020304" pitchFamily="18" charset="-34"/>
              </a:rPr>
              <a:t> </a:t>
            </a:r>
            <a:r>
              <a:rPr lang="en-US" sz="2000" dirty="0">
                <a:latin typeface="Roboto"/>
              </a:rPr>
              <a:t>It is primarily used </a:t>
            </a:r>
            <a:r>
              <a:rPr lang="en-US" sz="2000" dirty="0" smtClean="0">
                <a:latin typeface="Roboto"/>
              </a:rPr>
              <a:t>to</a:t>
            </a:r>
            <a:r>
              <a:rPr lang="tr-TR" sz="2000" dirty="0" smtClean="0">
                <a:latin typeface="Roboto"/>
              </a:rPr>
              <a:t> </a:t>
            </a:r>
            <a:r>
              <a:rPr lang="tr-TR" sz="2000" dirty="0" err="1" smtClean="0">
                <a:latin typeface="Roboto"/>
              </a:rPr>
              <a:t>bias</a:t>
            </a:r>
            <a:r>
              <a:rPr lang="en-US" sz="2000" dirty="0" smtClean="0">
                <a:latin typeface="Roboto"/>
              </a:rPr>
              <a:t>linear </a:t>
            </a:r>
            <a:r>
              <a:rPr lang="en-US" sz="2000" dirty="0">
                <a:latin typeface="Roboto"/>
              </a:rPr>
              <a:t>amplifiers.</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43014" name="Object 6"/>
          <p:cNvGraphicFramePr>
            <a:graphicFrameLocks noChangeAspect="1"/>
          </p:cNvGraphicFramePr>
          <p:nvPr>
            <p:extLst/>
          </p:nvPr>
        </p:nvGraphicFramePr>
        <p:xfrm>
          <a:off x="1828800" y="1600200"/>
          <a:ext cx="3494088" cy="4800600"/>
        </p:xfrm>
        <a:graphic>
          <a:graphicData uri="http://schemas.openxmlformats.org/presentationml/2006/ole">
            <mc:AlternateContent xmlns:mc="http://schemas.openxmlformats.org/markup-compatibility/2006">
              <mc:Choice xmlns:v="urn:schemas-microsoft-com:vml" Requires="v">
                <p:oleObj spid="_x0000_s39963" name="Visio" r:id="rId3" imgW="1386840" imgH="1907134" progId="Visio.Drawing.6">
                  <p:embed/>
                </p:oleObj>
              </mc:Choice>
              <mc:Fallback>
                <p:oleObj name="Visio" r:id="rId3" imgW="1386840" imgH="1907134" progId="Visio.Drawing.6">
                  <p:embed/>
                  <p:pic>
                    <p:nvPicPr>
                      <p:cNvPr id="430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23091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5564" y="748145"/>
            <a:ext cx="11785600" cy="56323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Comic Sans MS" panose="030F0702030302020204" pitchFamily="66" charset="0"/>
              </a:rPr>
              <a:t>The electrons that pass into the base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are minority carriers here and begin to merge with the holes, which are the majority carriers here, and their number decreases as they move towards the collector side</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nSpc>
                <a:spcPct val="150000"/>
              </a:lnSpc>
              <a:buFont typeface="Arial" panose="020B0604020202020204" pitchFamily="34" charset="0"/>
              <a:buChar char="•"/>
            </a:pPr>
            <a:r>
              <a:rPr lang="en-US" sz="2400" dirty="0">
                <a:latin typeface="Comic Sans MS" panose="030F0702030302020204" pitchFamily="66" charset="0"/>
              </a:rPr>
              <a:t>However, since the base region width is very short and the hole density in the base region is too low than the electron density in the emitter, most of the electrons entering the base region manage to arrive at the collector junction</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nSpc>
                <a:spcPct val="150000"/>
              </a:lnSpc>
              <a:buFont typeface="Arial" panose="020B0604020202020204" pitchFamily="34" charset="0"/>
              <a:buChar char="•"/>
            </a:pPr>
            <a:r>
              <a:rPr lang="en-US" sz="2400" dirty="0">
                <a:latin typeface="Comic Sans MS" panose="030F0702030302020204" pitchFamily="66" charset="0"/>
              </a:rPr>
              <a:t>The electrons that reach here are rapidly </a:t>
            </a:r>
            <a:r>
              <a:rPr lang="tr-TR" sz="2400" dirty="0" err="1" smtClean="0">
                <a:latin typeface="Comic Sans MS" panose="030F0702030302020204" pitchFamily="66" charset="0"/>
              </a:rPr>
              <a:t>attracted</a:t>
            </a:r>
            <a:r>
              <a:rPr lang="en-US" sz="2400" dirty="0" smtClean="0">
                <a:latin typeface="Comic Sans MS" panose="030F0702030302020204" pitchFamily="66" charset="0"/>
              </a:rPr>
              <a:t> </a:t>
            </a:r>
            <a:r>
              <a:rPr lang="en-US" sz="2400" dirty="0">
                <a:latin typeface="Comic Sans MS" panose="030F0702030302020204" pitchFamily="66" charset="0"/>
              </a:rPr>
              <a:t>towards the collector side by the electric field created by the positive potential in the collector and they form the collector current by joining the electrons that are the majority carrier here.</a:t>
            </a:r>
            <a:endParaRPr lang="tr-TR" sz="2400" dirty="0" smtClean="0">
              <a:latin typeface="Comic Sans MS" panose="030F0702030302020204" pitchFamily="66" charset="0"/>
            </a:endParaRPr>
          </a:p>
        </p:txBody>
      </p:sp>
      <p:sp>
        <p:nvSpPr>
          <p:cNvPr id="8" name="TextBox 7"/>
          <p:cNvSpPr txBox="1"/>
          <p:nvPr/>
        </p:nvSpPr>
        <p:spPr>
          <a:xfrm>
            <a:off x="646545" y="286480"/>
            <a:ext cx="4645891" cy="461665"/>
          </a:xfrm>
          <a:prstGeom prst="rect">
            <a:avLst/>
          </a:prstGeom>
          <a:noFill/>
        </p:spPr>
        <p:txBody>
          <a:bodyPr wrap="square" rtlCol="0">
            <a:spAutoFit/>
          </a:bodyPr>
          <a:lstStyle/>
          <a:p>
            <a:r>
              <a:rPr lang="tr-TR" sz="2400" b="1" dirty="0">
                <a:latin typeface="Comic Sans MS" panose="030F0702030302020204" pitchFamily="66" charset="0"/>
              </a:rPr>
              <a:t>Transistor </a:t>
            </a:r>
            <a:r>
              <a:rPr lang="tr-TR" sz="2400" b="1" dirty="0" err="1">
                <a:latin typeface="Comic Sans MS" panose="030F0702030302020204" pitchFamily="66" charset="0"/>
              </a:rPr>
              <a:t>Working</a:t>
            </a:r>
            <a:r>
              <a:rPr lang="tr-TR" sz="2400" b="1" dirty="0">
                <a:latin typeface="Comic Sans MS" panose="030F0702030302020204" pitchFamily="66" charset="0"/>
              </a:rPr>
              <a:t> </a:t>
            </a:r>
            <a:r>
              <a:rPr lang="tr-TR" sz="2400" b="1" dirty="0" err="1">
                <a:latin typeface="Comic Sans MS" panose="030F0702030302020204" pitchFamily="66" charset="0"/>
              </a:rPr>
              <a:t>Principle</a:t>
            </a:r>
            <a:endParaRPr lang="tr-TR" sz="2400" b="1"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32146529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l" eaLnBrk="1" hangingPunct="1"/>
            <a:r>
              <a:rPr lang="en-US" altLang="en-US" dirty="0" err="1">
                <a:effectLst>
                  <a:outerShdw blurRad="38100" dist="38100" dir="2700000" algn="tl">
                    <a:srgbClr val="000000">
                      <a:alpha val="43137"/>
                    </a:srgbClr>
                  </a:outerShdw>
                </a:effectLst>
              </a:rPr>
              <a:t>Em</a:t>
            </a:r>
            <a:r>
              <a:rPr lang="tr-TR" altLang="en-US" dirty="0">
                <a:effectLst>
                  <a:outerShdw blurRad="38100" dist="38100" dir="2700000" algn="tl">
                    <a:srgbClr val="000000">
                      <a:alpha val="43137"/>
                    </a:srgbClr>
                  </a:outerShdw>
                </a:effectLst>
              </a:rPr>
              <a:t>m</a:t>
            </a:r>
            <a:r>
              <a:rPr lang="en-US" altLang="en-US" dirty="0" err="1">
                <a:effectLst>
                  <a:outerShdw blurRad="38100" dist="38100" dir="2700000" algn="tl">
                    <a:srgbClr val="000000">
                      <a:alpha val="43137"/>
                    </a:srgbClr>
                  </a:outerShdw>
                </a:effectLst>
              </a:rPr>
              <a:t>iter</a:t>
            </a:r>
            <a:r>
              <a:rPr lang="en-US"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stabilized</a:t>
            </a:r>
            <a:r>
              <a:rPr lang="tr-TR"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bias</a:t>
            </a:r>
            <a:r>
              <a:rPr lang="tr-TR"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circuit</a:t>
            </a:r>
            <a:r>
              <a:rPr lang="tr-TR" altLang="en-US" dirty="0">
                <a:effectLst>
                  <a:outerShdw blurRad="38100" dist="38100" dir="2700000" algn="tl">
                    <a:srgbClr val="000000">
                      <a:alpha val="43137"/>
                    </a:srgbClr>
                  </a:outerShdw>
                </a:effectLst>
              </a:rPr>
              <a:t> </a:t>
            </a:r>
            <a:r>
              <a:rPr lang="tr-TR" altLang="en-US" dirty="0" err="1">
                <a:effectLst>
                  <a:outerShdw blurRad="38100" dist="38100" dir="2700000" algn="tl">
                    <a:srgbClr val="000000">
                      <a:alpha val="43137"/>
                    </a:srgbClr>
                  </a:outerShdw>
                </a:effectLst>
              </a:rPr>
              <a:t>characteristics</a:t>
            </a:r>
            <a:endParaRPr lang="th-TH" altLang="en-US" dirty="0">
              <a:solidFill>
                <a:schemeClr val="tx1"/>
              </a:solidFill>
              <a:effectLst>
                <a:outerShdw blurRad="38100" dist="38100" dir="2700000" algn="tl">
                  <a:srgbClr val="000000">
                    <a:alpha val="43137"/>
                  </a:srgbClr>
                </a:outerShdw>
              </a:effectLst>
            </a:endParaRPr>
          </a:p>
        </p:txBody>
      </p:sp>
      <p:graphicFrame>
        <p:nvGraphicFramePr>
          <p:cNvPr id="44036" name="Object 5"/>
          <p:cNvGraphicFramePr>
            <a:graphicFrameLocks noChangeAspect="1"/>
          </p:cNvGraphicFramePr>
          <p:nvPr>
            <p:extLst/>
          </p:nvPr>
        </p:nvGraphicFramePr>
        <p:xfrm>
          <a:off x="1828800" y="1600200"/>
          <a:ext cx="3494088" cy="4800600"/>
        </p:xfrm>
        <a:graphic>
          <a:graphicData uri="http://schemas.openxmlformats.org/presentationml/2006/ole">
            <mc:AlternateContent xmlns:mc="http://schemas.openxmlformats.org/markup-compatibility/2006">
              <mc:Choice xmlns:v="urn:schemas-microsoft-com:vml" Requires="v">
                <p:oleObj spid="_x0000_s41062" name="Visio" r:id="rId3" imgW="1386840" imgH="1907134" progId="Visio.Drawing.6">
                  <p:embed/>
                </p:oleObj>
              </mc:Choice>
              <mc:Fallback>
                <p:oleObj name="Visio" r:id="rId3" imgW="1386840" imgH="1907134" progId="Visio.Drawing.6">
                  <p:embed/>
                  <p:pic>
                    <p:nvPicPr>
                      <p:cNvPr id="4403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3494088"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Text Box 6"/>
          <p:cNvSpPr txBox="1">
            <a:spLocks noChangeArrowheads="1"/>
          </p:cNvSpPr>
          <p:nvPr/>
        </p:nvSpPr>
        <p:spPr bwMode="auto">
          <a:xfrm>
            <a:off x="6248400" y="1735139"/>
            <a:ext cx="3962400" cy="40011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Verdana" panose="020B0604030504040204" pitchFamily="34" charset="0"/>
                <a:cs typeface="Angsana New" panose="02020603050405020304" pitchFamily="18" charset="-34"/>
              </a:defRPr>
            </a:lvl1pPr>
            <a:lvl2pPr marL="742950" indent="-285750">
              <a:spcBef>
                <a:spcPct val="20000"/>
              </a:spcBef>
              <a:buChar char="–"/>
              <a:defRPr sz="2800">
                <a:solidFill>
                  <a:schemeClr val="tx1"/>
                </a:solidFill>
                <a:latin typeface="Verdana" panose="020B0604030504040204" pitchFamily="34" charset="0"/>
                <a:cs typeface="Angsana New" panose="02020603050405020304" pitchFamily="18" charset="-34"/>
              </a:defRPr>
            </a:lvl2pPr>
            <a:lvl3pPr marL="1143000" indent="-228600">
              <a:spcBef>
                <a:spcPct val="20000"/>
              </a:spcBef>
              <a:buChar char="•"/>
              <a:defRPr sz="2400">
                <a:solidFill>
                  <a:schemeClr val="tx1"/>
                </a:solidFill>
                <a:latin typeface="Verdana" panose="020B0604030504040204" pitchFamily="34" charset="0"/>
                <a:cs typeface="Angsana New" panose="02020603050405020304" pitchFamily="18" charset="-34"/>
              </a:defRPr>
            </a:lvl3pPr>
            <a:lvl4pPr marL="1600200" indent="-228600">
              <a:spcBef>
                <a:spcPct val="20000"/>
              </a:spcBef>
              <a:buChar char="–"/>
              <a:defRPr sz="2000">
                <a:solidFill>
                  <a:schemeClr val="tx1"/>
                </a:solidFill>
                <a:latin typeface="Verdana" panose="020B0604030504040204" pitchFamily="34" charset="0"/>
                <a:cs typeface="Angsana New" panose="02020603050405020304" pitchFamily="18" charset="-34"/>
              </a:defRPr>
            </a:lvl4pPr>
            <a:lvl5pPr marL="2057400" indent="-228600">
              <a:spcBef>
                <a:spcPct val="20000"/>
              </a:spcBef>
              <a:buChar char="»"/>
              <a:defRPr sz="2000">
                <a:solidFill>
                  <a:schemeClr val="tx1"/>
                </a:solidFill>
                <a:latin typeface="Verdana" panose="020B060403050404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Verdana" panose="020B0604030504040204" pitchFamily="34" charset="0"/>
                <a:cs typeface="Angsana New" panose="02020603050405020304" pitchFamily="18" charset="-34"/>
              </a:defRPr>
            </a:lvl9pPr>
          </a:lstStyle>
          <a:p>
            <a:pPr lvl="0" fontAlgn="base">
              <a:spcBef>
                <a:spcPct val="50000"/>
              </a:spcBef>
              <a:spcAft>
                <a:spcPct val="0"/>
              </a:spcAft>
              <a:buNone/>
              <a:defRPr/>
            </a:pPr>
            <a:r>
              <a:rPr lang="tr-TR" sz="2000" dirty="0" err="1">
                <a:latin typeface="Roboto"/>
              </a:rPr>
              <a:t>Working</a:t>
            </a:r>
            <a:r>
              <a:rPr lang="tr-TR" sz="2000" dirty="0">
                <a:latin typeface="Roboto"/>
              </a:rPr>
              <a:t> </a:t>
            </a:r>
            <a:r>
              <a:rPr lang="tr-TR" sz="2000" dirty="0" err="1">
                <a:latin typeface="Roboto"/>
              </a:rPr>
              <a:t>point</a:t>
            </a:r>
            <a:r>
              <a:rPr lang="tr-TR" sz="2000" dirty="0">
                <a:latin typeface="Roboto"/>
              </a:rPr>
              <a:t> </a:t>
            </a:r>
            <a:r>
              <a:rPr lang="tr-TR" sz="2000" dirty="0" err="1" smtClean="0">
                <a:latin typeface="Roboto"/>
              </a:rPr>
              <a:t>equations</a:t>
            </a:r>
            <a:r>
              <a:rPr lang="tr-TR" sz="2000" dirty="0" smtClean="0">
                <a:latin typeface="Roboto"/>
              </a:rPr>
              <a:t>:</a:t>
            </a:r>
            <a:endParaRPr kumimoji="0" lang="th-TH" altLang="en-US" sz="2000" b="0" i="0" u="none" strike="noStrike" kern="1200" cap="none" spc="0" normalizeH="0" baseline="0" noProof="0" dirty="0">
              <a:ln>
                <a:noFill/>
              </a:ln>
              <a:solidFill>
                <a:srgbClr val="000000"/>
              </a:solidFill>
              <a:effectLst/>
              <a:uLnTx/>
              <a:uFillTx/>
              <a:latin typeface="Comic Sans MS" panose="030F0702030302020204" pitchFamily="66" charset="0"/>
              <a:ea typeface="+mn-ea"/>
              <a:cs typeface="Angsana New" panose="02020603050405020304" pitchFamily="18" charset="-34"/>
            </a:endParaRPr>
          </a:p>
        </p:txBody>
      </p:sp>
      <p:graphicFrame>
        <p:nvGraphicFramePr>
          <p:cNvPr id="44038" name="Object 7"/>
          <p:cNvGraphicFramePr>
            <a:graphicFrameLocks noChangeAspect="1"/>
          </p:cNvGraphicFramePr>
          <p:nvPr>
            <p:extLst/>
          </p:nvPr>
        </p:nvGraphicFramePr>
        <p:xfrm>
          <a:off x="6411914" y="2268538"/>
          <a:ext cx="2606675" cy="838200"/>
        </p:xfrm>
        <a:graphic>
          <a:graphicData uri="http://schemas.openxmlformats.org/presentationml/2006/ole">
            <mc:AlternateContent xmlns:mc="http://schemas.openxmlformats.org/markup-compatibility/2006">
              <mc:Choice xmlns:v="urn:schemas-microsoft-com:vml" Requires="v">
                <p:oleObj spid="_x0000_s41063" name="Equation" r:id="rId5" imgW="1333500" imgH="431800" progId="Equation.DSMT4">
                  <p:embed/>
                </p:oleObj>
              </mc:Choice>
              <mc:Fallback>
                <p:oleObj name="Equation" r:id="rId5" imgW="1333500" imgH="431800" progId="Equation.DSMT4">
                  <p:embed/>
                  <p:pic>
                    <p:nvPicPr>
                      <p:cNvPr id="4403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1914" y="2268538"/>
                        <a:ext cx="2606675" cy="838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39" name="Object 8"/>
          <p:cNvGraphicFramePr>
            <a:graphicFrameLocks noChangeAspect="1"/>
          </p:cNvGraphicFramePr>
          <p:nvPr>
            <p:extLst/>
          </p:nvPr>
        </p:nvGraphicFramePr>
        <p:xfrm>
          <a:off x="6400801" y="3208338"/>
          <a:ext cx="1382713" cy="457200"/>
        </p:xfrm>
        <a:graphic>
          <a:graphicData uri="http://schemas.openxmlformats.org/presentationml/2006/ole">
            <mc:AlternateContent xmlns:mc="http://schemas.openxmlformats.org/markup-compatibility/2006">
              <mc:Choice xmlns:v="urn:schemas-microsoft-com:vml" Requires="v">
                <p:oleObj spid="_x0000_s41064" name="Equation" r:id="rId7" imgW="723586" imgH="241195" progId="Equation.DSMT4">
                  <p:embed/>
                </p:oleObj>
              </mc:Choice>
              <mc:Fallback>
                <p:oleObj name="Equation" r:id="rId7" imgW="723586" imgH="241195" progId="Equation.DSMT4">
                  <p:embed/>
                  <p:pic>
                    <p:nvPicPr>
                      <p:cNvPr id="4403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1" y="3208338"/>
                        <a:ext cx="1382713" cy="457200"/>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0" name="Object 9"/>
          <p:cNvGraphicFramePr>
            <a:graphicFrameLocks noChangeAspect="1"/>
          </p:cNvGraphicFramePr>
          <p:nvPr>
            <p:extLst/>
          </p:nvPr>
        </p:nvGraphicFramePr>
        <p:xfrm>
          <a:off x="6400800" y="3781426"/>
          <a:ext cx="3225800" cy="498475"/>
        </p:xfrm>
        <a:graphic>
          <a:graphicData uri="http://schemas.openxmlformats.org/presentationml/2006/ole">
            <mc:AlternateContent xmlns:mc="http://schemas.openxmlformats.org/markup-compatibility/2006">
              <mc:Choice xmlns:v="urn:schemas-microsoft-com:vml" Requires="v">
                <p:oleObj spid="_x0000_s41065" name="Equation" r:id="rId9" imgW="1637589" imgH="253890" progId="Equation.DSMT4">
                  <p:embed/>
                </p:oleObj>
              </mc:Choice>
              <mc:Fallback>
                <p:oleObj name="Equation" r:id="rId9" imgW="1637589" imgH="253890" progId="Equation.DSMT4">
                  <p:embed/>
                  <p:pic>
                    <p:nvPicPr>
                      <p:cNvPr id="4404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0800" y="3781426"/>
                        <a:ext cx="3225800" cy="498475"/>
                      </a:xfrm>
                      <a:prstGeom prst="rect">
                        <a:avLst/>
                      </a:prstGeom>
                      <a:solidFill>
                        <a:srgbClr val="66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918243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6397" y="4693854"/>
            <a:ext cx="7324148" cy="1970784"/>
          </a:xfrm>
          <a:prstGeom prst="rect">
            <a:avLst/>
          </a:prstGeom>
        </p:spPr>
      </p:pic>
      <p:sp>
        <p:nvSpPr>
          <p:cNvPr id="4" name="TextBox 3"/>
          <p:cNvSpPr txBox="1"/>
          <p:nvPr/>
        </p:nvSpPr>
        <p:spPr>
          <a:xfrm>
            <a:off x="1154546" y="107359"/>
            <a:ext cx="5735781" cy="461665"/>
          </a:xfrm>
          <a:prstGeom prst="rect">
            <a:avLst/>
          </a:prstGeom>
          <a:noFill/>
        </p:spPr>
        <p:txBody>
          <a:bodyPr wrap="square" rtlCol="0">
            <a:spAutoFit/>
          </a:bodyPr>
          <a:lstStyle/>
          <a:p>
            <a:r>
              <a:rPr lang="tr-TR" sz="2400" b="1" dirty="0" err="1">
                <a:latin typeface="Roboto"/>
              </a:rPr>
              <a:t>Increasing</a:t>
            </a:r>
            <a:r>
              <a:rPr lang="tr-TR" sz="2400" b="1" dirty="0">
                <a:latin typeface="Roboto"/>
              </a:rPr>
              <a:t> </a:t>
            </a:r>
            <a:r>
              <a:rPr lang="tr-TR" sz="2400" b="1" dirty="0" err="1" smtClean="0">
                <a:latin typeface="Roboto"/>
              </a:rPr>
              <a:t>Biasing</a:t>
            </a:r>
            <a:r>
              <a:rPr lang="tr-TR" sz="2400" b="1" dirty="0" smtClean="0">
                <a:latin typeface="Roboto"/>
              </a:rPr>
              <a:t> </a:t>
            </a:r>
            <a:r>
              <a:rPr lang="tr-TR" sz="2400" b="1" dirty="0" err="1">
                <a:latin typeface="Roboto"/>
              </a:rPr>
              <a:t>Stability</a:t>
            </a:r>
            <a:endParaRPr lang="tr-TR" sz="2400" b="1" dirty="0">
              <a:latin typeface="Comic Sans MS" panose="030F0702030302020204" pitchFamily="66" charset="0"/>
            </a:endParaRPr>
          </a:p>
        </p:txBody>
      </p:sp>
      <p:pic>
        <p:nvPicPr>
          <p:cNvPr id="7" name="Picture 6"/>
          <p:cNvPicPr>
            <a:picLocks noChangeAspect="1"/>
          </p:cNvPicPr>
          <p:nvPr/>
        </p:nvPicPr>
        <p:blipFill>
          <a:blip r:embed="rId3"/>
          <a:stretch>
            <a:fillRect/>
          </a:stretch>
        </p:blipFill>
        <p:spPr>
          <a:xfrm>
            <a:off x="628073" y="634674"/>
            <a:ext cx="4004784" cy="3762698"/>
          </a:xfrm>
          <a:prstGeom prst="rect">
            <a:avLst/>
          </a:prstGeom>
        </p:spPr>
      </p:pic>
      <p:pic>
        <p:nvPicPr>
          <p:cNvPr id="8" name="Picture 7"/>
          <p:cNvPicPr>
            <a:picLocks noChangeAspect="1"/>
          </p:cNvPicPr>
          <p:nvPr/>
        </p:nvPicPr>
        <p:blipFill>
          <a:blip r:embed="rId4"/>
          <a:stretch>
            <a:fillRect/>
          </a:stretch>
        </p:blipFill>
        <p:spPr>
          <a:xfrm>
            <a:off x="6527523" y="495352"/>
            <a:ext cx="4216677" cy="4198502"/>
          </a:xfrm>
          <a:prstGeom prst="rect">
            <a:avLst/>
          </a:prstGeom>
        </p:spPr>
      </p:pic>
    </p:spTree>
    <p:extLst>
      <p:ext uri="{BB962C8B-B14F-4D97-AF65-F5344CB8AC3E}">
        <p14:creationId xmlns:p14="http://schemas.microsoft.com/office/powerpoint/2010/main" val="34413896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7063" y="523010"/>
            <a:ext cx="6477000" cy="381000"/>
          </a:xfrm>
          <a:prstGeom prst="rect">
            <a:avLst/>
          </a:prstGeom>
        </p:spPr>
      </p:pic>
      <p:pic>
        <p:nvPicPr>
          <p:cNvPr id="5" name="Picture 4"/>
          <p:cNvPicPr>
            <a:picLocks noChangeAspect="1"/>
          </p:cNvPicPr>
          <p:nvPr/>
        </p:nvPicPr>
        <p:blipFill>
          <a:blip r:embed="rId3"/>
          <a:stretch>
            <a:fillRect/>
          </a:stretch>
        </p:blipFill>
        <p:spPr>
          <a:xfrm>
            <a:off x="1619826" y="1229301"/>
            <a:ext cx="7972425" cy="4362450"/>
          </a:xfrm>
          <a:prstGeom prst="rect">
            <a:avLst/>
          </a:prstGeom>
        </p:spPr>
      </p:pic>
      <p:sp>
        <p:nvSpPr>
          <p:cNvPr id="6" name="TextBox 5"/>
          <p:cNvSpPr txBox="1"/>
          <p:nvPr/>
        </p:nvSpPr>
        <p:spPr>
          <a:xfrm>
            <a:off x="701964" y="5800437"/>
            <a:ext cx="11757891" cy="369332"/>
          </a:xfrm>
          <a:prstGeom prst="rect">
            <a:avLst/>
          </a:prstGeom>
          <a:noFill/>
        </p:spPr>
        <p:txBody>
          <a:bodyPr wrap="square" rtlCol="0">
            <a:spAutoFit/>
          </a:bodyPr>
          <a:lstStyle/>
          <a:p>
            <a:r>
              <a:rPr lang="tr-TR" dirty="0" smtClean="0"/>
              <a:t>a) BJT </a:t>
            </a:r>
            <a:r>
              <a:rPr lang="tr-TR" dirty="0" err="1" smtClean="0"/>
              <a:t>biased</a:t>
            </a:r>
            <a:r>
              <a:rPr lang="tr-TR" dirty="0" smtClean="0"/>
              <a:t> </a:t>
            </a:r>
            <a:r>
              <a:rPr lang="tr-TR" dirty="0" err="1" smtClean="0"/>
              <a:t>using</a:t>
            </a:r>
            <a:r>
              <a:rPr lang="tr-TR" dirty="0" smtClean="0"/>
              <a:t> a </a:t>
            </a:r>
            <a:r>
              <a:rPr lang="tr-TR" dirty="0" err="1" smtClean="0"/>
              <a:t>constant-current</a:t>
            </a:r>
            <a:r>
              <a:rPr lang="tr-TR" dirty="0" smtClean="0"/>
              <a:t> </a:t>
            </a:r>
            <a:r>
              <a:rPr lang="tr-TR" dirty="0" err="1" smtClean="0"/>
              <a:t>source</a:t>
            </a:r>
            <a:r>
              <a:rPr lang="tr-TR" dirty="0" smtClean="0"/>
              <a:t> I</a:t>
            </a:r>
            <a:r>
              <a:rPr lang="tr-TR" sz="1100" dirty="0" smtClean="0"/>
              <a:t>BIAS    	</a:t>
            </a:r>
            <a:r>
              <a:rPr lang="tr-TR" dirty="0" smtClean="0"/>
              <a:t>b) </a:t>
            </a:r>
            <a:r>
              <a:rPr lang="tr-TR" dirty="0" err="1" smtClean="0"/>
              <a:t>Circuit</a:t>
            </a:r>
            <a:r>
              <a:rPr lang="tr-TR" dirty="0" smtClean="0"/>
              <a:t> </a:t>
            </a:r>
            <a:r>
              <a:rPr lang="tr-TR" dirty="0" err="1" smtClean="0"/>
              <a:t>for</a:t>
            </a:r>
            <a:r>
              <a:rPr lang="tr-TR" dirty="0" smtClean="0"/>
              <a:t> </a:t>
            </a:r>
            <a:r>
              <a:rPr lang="tr-TR" dirty="0" err="1" smtClean="0"/>
              <a:t>implementation</a:t>
            </a:r>
            <a:r>
              <a:rPr lang="tr-TR" dirty="0" smtClean="0"/>
              <a:t> </a:t>
            </a:r>
            <a:r>
              <a:rPr lang="tr-TR" dirty="0" err="1" smtClean="0"/>
              <a:t>the</a:t>
            </a:r>
            <a:r>
              <a:rPr lang="tr-TR" dirty="0" smtClean="0"/>
              <a:t> </a:t>
            </a:r>
            <a:r>
              <a:rPr lang="tr-TR" dirty="0" err="1" smtClean="0"/>
              <a:t>current</a:t>
            </a:r>
            <a:r>
              <a:rPr lang="tr-TR" dirty="0" smtClean="0"/>
              <a:t> </a:t>
            </a:r>
            <a:r>
              <a:rPr lang="tr-TR" dirty="0" err="1" smtClean="0"/>
              <a:t>source</a:t>
            </a:r>
            <a:r>
              <a:rPr lang="tr-TR" dirty="0" smtClean="0"/>
              <a:t> I</a:t>
            </a:r>
            <a:r>
              <a:rPr lang="tr-TR" sz="1100" dirty="0"/>
              <a:t>BIAS</a:t>
            </a:r>
            <a:r>
              <a:rPr lang="tr-TR" sz="1100" dirty="0" smtClean="0"/>
              <a:t> </a:t>
            </a:r>
            <a:r>
              <a:rPr lang="tr-TR" dirty="0" smtClean="0"/>
              <a:t>  </a:t>
            </a:r>
            <a:endParaRPr lang="tr-TR" dirty="0"/>
          </a:p>
        </p:txBody>
      </p:sp>
    </p:spTree>
    <p:extLst>
      <p:ext uri="{BB962C8B-B14F-4D97-AF65-F5344CB8AC3E}">
        <p14:creationId xmlns:p14="http://schemas.microsoft.com/office/powerpoint/2010/main" val="15216789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9460" y="217664"/>
            <a:ext cx="10345480" cy="6397077"/>
          </a:xfrm>
          <a:prstGeom prst="rect">
            <a:avLst/>
          </a:prstGeom>
        </p:spPr>
      </p:pic>
    </p:spTree>
    <p:extLst>
      <p:ext uri="{BB962C8B-B14F-4D97-AF65-F5344CB8AC3E}">
        <p14:creationId xmlns:p14="http://schemas.microsoft.com/office/powerpoint/2010/main" val="20571940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4502" y="487549"/>
            <a:ext cx="9626120" cy="5736221"/>
          </a:xfrm>
          <a:prstGeom prst="rect">
            <a:avLst/>
          </a:prstGeom>
        </p:spPr>
      </p:pic>
      <p:pic>
        <p:nvPicPr>
          <p:cNvPr id="5" name="Picture 4"/>
          <p:cNvPicPr>
            <a:picLocks noChangeAspect="1"/>
          </p:cNvPicPr>
          <p:nvPr/>
        </p:nvPicPr>
        <p:blipFill>
          <a:blip r:embed="rId3"/>
          <a:stretch>
            <a:fillRect/>
          </a:stretch>
        </p:blipFill>
        <p:spPr>
          <a:xfrm>
            <a:off x="2083233" y="0"/>
            <a:ext cx="7896225" cy="847725"/>
          </a:xfrm>
          <a:prstGeom prst="rect">
            <a:avLst/>
          </a:prstGeom>
        </p:spPr>
      </p:pic>
    </p:spTree>
    <p:extLst>
      <p:ext uri="{BB962C8B-B14F-4D97-AF65-F5344CB8AC3E}">
        <p14:creationId xmlns:p14="http://schemas.microsoft.com/office/powerpoint/2010/main" val="3522024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085" y="399472"/>
            <a:ext cx="7293287" cy="4692073"/>
          </a:xfrm>
          <a:prstGeom prst="rect">
            <a:avLst/>
          </a:prstGeom>
        </p:spPr>
      </p:pic>
      <p:pic>
        <p:nvPicPr>
          <p:cNvPr id="6" name="Picture 5"/>
          <p:cNvPicPr>
            <a:picLocks noChangeAspect="1"/>
          </p:cNvPicPr>
          <p:nvPr/>
        </p:nvPicPr>
        <p:blipFill>
          <a:blip r:embed="rId3"/>
          <a:stretch>
            <a:fillRect/>
          </a:stretch>
        </p:blipFill>
        <p:spPr>
          <a:xfrm>
            <a:off x="387927" y="5339644"/>
            <a:ext cx="6253018" cy="956166"/>
          </a:xfrm>
          <a:prstGeom prst="rect">
            <a:avLst/>
          </a:prstGeom>
        </p:spPr>
      </p:pic>
      <p:pic>
        <p:nvPicPr>
          <p:cNvPr id="7" name="Picture 6"/>
          <p:cNvPicPr>
            <a:picLocks noChangeAspect="1"/>
          </p:cNvPicPr>
          <p:nvPr/>
        </p:nvPicPr>
        <p:blipFill>
          <a:blip r:embed="rId4"/>
          <a:stretch>
            <a:fillRect/>
          </a:stretch>
        </p:blipFill>
        <p:spPr>
          <a:xfrm>
            <a:off x="7856706" y="1164657"/>
            <a:ext cx="4004541" cy="1403051"/>
          </a:xfrm>
          <a:prstGeom prst="rect">
            <a:avLst/>
          </a:prstGeom>
        </p:spPr>
      </p:pic>
      <p:pic>
        <p:nvPicPr>
          <p:cNvPr id="8" name="Picture 7"/>
          <p:cNvPicPr>
            <a:picLocks noChangeAspect="1"/>
          </p:cNvPicPr>
          <p:nvPr/>
        </p:nvPicPr>
        <p:blipFill>
          <a:blip r:embed="rId5"/>
          <a:stretch>
            <a:fillRect/>
          </a:stretch>
        </p:blipFill>
        <p:spPr>
          <a:xfrm>
            <a:off x="7983296" y="4230282"/>
            <a:ext cx="4012729" cy="1883133"/>
          </a:xfrm>
          <a:prstGeom prst="rect">
            <a:avLst/>
          </a:prstGeom>
        </p:spPr>
      </p:pic>
    </p:spTree>
    <p:extLst>
      <p:ext uri="{BB962C8B-B14F-4D97-AF65-F5344CB8AC3E}">
        <p14:creationId xmlns:p14="http://schemas.microsoft.com/office/powerpoint/2010/main" val="19601652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3254" y="459220"/>
            <a:ext cx="10467975" cy="6572250"/>
          </a:xfrm>
          <a:prstGeom prst="rect">
            <a:avLst/>
          </a:prstGeom>
        </p:spPr>
      </p:pic>
    </p:spTree>
    <p:extLst>
      <p:ext uri="{BB962C8B-B14F-4D97-AF65-F5344CB8AC3E}">
        <p14:creationId xmlns:p14="http://schemas.microsoft.com/office/powerpoint/2010/main" val="32878545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1519" y="1651144"/>
            <a:ext cx="10601325" cy="4257675"/>
          </a:xfrm>
          <a:prstGeom prst="rect">
            <a:avLst/>
          </a:prstGeom>
        </p:spPr>
      </p:pic>
      <p:sp>
        <p:nvSpPr>
          <p:cNvPr id="5" name="TextBox 4"/>
          <p:cNvSpPr txBox="1"/>
          <p:nvPr/>
        </p:nvSpPr>
        <p:spPr>
          <a:xfrm>
            <a:off x="1173018" y="923636"/>
            <a:ext cx="2918691" cy="369332"/>
          </a:xfrm>
          <a:prstGeom prst="rect">
            <a:avLst/>
          </a:prstGeom>
          <a:noFill/>
        </p:spPr>
        <p:txBody>
          <a:bodyPr wrap="square" rtlCol="0">
            <a:spAutoFit/>
          </a:bodyPr>
          <a:lstStyle/>
          <a:p>
            <a:r>
              <a:rPr lang="tr-TR" b="1" dirty="0" err="1" smtClean="0">
                <a:latin typeface="Times New Roman" panose="02020603050405020304" pitchFamily="18" charset="0"/>
                <a:cs typeface="Times New Roman" panose="02020603050405020304" pitchFamily="18" charset="0"/>
              </a:rPr>
              <a:t>Find</a:t>
            </a:r>
            <a:r>
              <a:rPr lang="tr-TR" b="1" dirty="0" smtClean="0">
                <a:latin typeface="Times New Roman" panose="02020603050405020304" pitchFamily="18" charset="0"/>
                <a:cs typeface="Times New Roman" panose="02020603050405020304" pitchFamily="18" charset="0"/>
              </a:rPr>
              <a:t> </a:t>
            </a:r>
            <a:r>
              <a:rPr lang="tr-TR" b="1" dirty="0" err="1" smtClean="0">
                <a:latin typeface="Times New Roman" panose="02020603050405020304" pitchFamily="18" charset="0"/>
                <a:cs typeface="Times New Roman" panose="02020603050405020304" pitchFamily="18" charset="0"/>
              </a:rPr>
              <a:t>the</a:t>
            </a:r>
            <a:r>
              <a:rPr lang="tr-TR" b="1" dirty="0" smtClean="0">
                <a:latin typeface="Times New Roman" panose="02020603050405020304" pitchFamily="18" charset="0"/>
                <a:cs typeface="Times New Roman" panose="02020603050405020304" pitchFamily="18" charset="0"/>
              </a:rPr>
              <a:t> </a:t>
            </a:r>
            <a:r>
              <a:rPr lang="tr-TR" b="1" dirty="0" err="1" smtClean="0">
                <a:latin typeface="Times New Roman" panose="02020603050405020304" pitchFamily="18" charset="0"/>
                <a:cs typeface="Times New Roman" panose="02020603050405020304" pitchFamily="18" charset="0"/>
              </a:rPr>
              <a:t>value</a:t>
            </a:r>
            <a:r>
              <a:rPr lang="tr-TR" b="1" dirty="0" smtClean="0">
                <a:latin typeface="Times New Roman" panose="02020603050405020304" pitchFamily="18" charset="0"/>
                <a:cs typeface="Times New Roman" panose="02020603050405020304" pitchFamily="18" charset="0"/>
              </a:rPr>
              <a:t> of </a:t>
            </a:r>
            <a:r>
              <a:rPr lang="el-GR" b="1" dirty="0" smtClean="0">
                <a:latin typeface="Times New Roman" panose="02020603050405020304" pitchFamily="18" charset="0"/>
                <a:cs typeface="Times New Roman" panose="02020603050405020304" pitchFamily="18" charset="0"/>
              </a:rPr>
              <a:t>β</a:t>
            </a:r>
            <a:r>
              <a:rPr lang="tr-TR" b="1" dirty="0" smtClean="0">
                <a:latin typeface="Times New Roman" panose="02020603050405020304" pitchFamily="18" charset="0"/>
                <a:cs typeface="Times New Roman" panose="02020603050405020304" pitchFamily="18" charset="0"/>
              </a:rPr>
              <a:t>?</a:t>
            </a:r>
            <a:endParaRPr lang="tr-TR"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272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2826" y="166254"/>
            <a:ext cx="9058275" cy="6457950"/>
          </a:xfrm>
          <a:prstGeom prst="rect">
            <a:avLst/>
          </a:prstGeom>
        </p:spPr>
      </p:pic>
    </p:spTree>
    <p:extLst>
      <p:ext uri="{BB962C8B-B14F-4D97-AF65-F5344CB8AC3E}">
        <p14:creationId xmlns:p14="http://schemas.microsoft.com/office/powerpoint/2010/main" val="33752465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5008" y="520267"/>
            <a:ext cx="9972675" cy="5743575"/>
          </a:xfrm>
          <a:prstGeom prst="rect">
            <a:avLst/>
          </a:prstGeom>
        </p:spPr>
      </p:pic>
    </p:spTree>
    <p:extLst>
      <p:ext uri="{BB962C8B-B14F-4D97-AF65-F5344CB8AC3E}">
        <p14:creationId xmlns:p14="http://schemas.microsoft.com/office/powerpoint/2010/main" val="3013658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1311563"/>
            <a:ext cx="10113818" cy="501707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latin typeface="Comic Sans MS" panose="030F0702030302020204" pitchFamily="66" charset="0"/>
              </a:rPr>
              <a:t>The emitter current is approximately equal to the collector current since most of the carriers passing from the emitter to the base region reach the collector region</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gn="just">
              <a:lnSpc>
                <a:spcPct val="150000"/>
              </a:lnSpc>
              <a:buFont typeface="Arial" panose="020B0604020202020204" pitchFamily="34" charset="0"/>
              <a:buChar char="•"/>
            </a:pPr>
            <a:r>
              <a:rPr lang="en-US" sz="2400" dirty="0">
                <a:latin typeface="Comic Sans MS" panose="030F0702030302020204" pitchFamily="66" charset="0"/>
              </a:rPr>
              <a:t>The few electrons are combined with holes in the base constitutes the base current. In this case, the base current is too small compared to the collector current</a:t>
            </a:r>
            <a:r>
              <a:rPr lang="en-US" sz="2400" dirty="0" smtClean="0">
                <a:latin typeface="Comic Sans MS" panose="030F0702030302020204" pitchFamily="66" charset="0"/>
              </a:rPr>
              <a:t>.</a:t>
            </a:r>
            <a:endParaRPr lang="tr-TR" sz="2400" dirty="0" smtClean="0">
              <a:latin typeface="Comic Sans MS" panose="030F0702030302020204" pitchFamily="66" charset="0"/>
            </a:endParaRPr>
          </a:p>
          <a:p>
            <a:pPr marL="285750" indent="-285750" algn="just">
              <a:lnSpc>
                <a:spcPct val="150000"/>
              </a:lnSpc>
              <a:buFont typeface="Arial" panose="020B0604020202020204" pitchFamily="34" charset="0"/>
              <a:buChar char="•"/>
            </a:pPr>
            <a:r>
              <a:rPr lang="en-US" sz="2400" dirty="0">
                <a:latin typeface="Comic Sans MS" panose="030F0702030302020204" pitchFamily="66" charset="0"/>
              </a:rPr>
              <a:t>On the other hand, the collector current is directly proportional to this small base current and the base current controls the collector current.</a:t>
            </a:r>
            <a:endParaRPr lang="tr-TR" sz="2400" dirty="0">
              <a:latin typeface="Comic Sans MS" panose="030F0702030302020204" pitchFamily="66" charset="0"/>
              <a:cs typeface="Times New Roman" panose="02020603050405020304" pitchFamily="18" charset="0"/>
            </a:endParaRPr>
          </a:p>
        </p:txBody>
      </p:sp>
      <p:sp>
        <p:nvSpPr>
          <p:cNvPr id="5" name="TextBox 4"/>
          <p:cNvSpPr txBox="1"/>
          <p:nvPr/>
        </p:nvSpPr>
        <p:spPr>
          <a:xfrm>
            <a:off x="1016000" y="480444"/>
            <a:ext cx="4645891" cy="461665"/>
          </a:xfrm>
          <a:prstGeom prst="rect">
            <a:avLst/>
          </a:prstGeom>
          <a:noFill/>
        </p:spPr>
        <p:txBody>
          <a:bodyPr wrap="square" rtlCol="0">
            <a:spAutoFit/>
          </a:bodyPr>
          <a:lstStyle/>
          <a:p>
            <a:r>
              <a:rPr lang="tr-TR" sz="2400" b="1" dirty="0">
                <a:latin typeface="Comic Sans MS" panose="030F0702030302020204" pitchFamily="66" charset="0"/>
              </a:rPr>
              <a:t>Transistor </a:t>
            </a:r>
            <a:r>
              <a:rPr lang="tr-TR" sz="2400" b="1" dirty="0" err="1">
                <a:latin typeface="Comic Sans MS" panose="030F0702030302020204" pitchFamily="66" charset="0"/>
              </a:rPr>
              <a:t>Working</a:t>
            </a:r>
            <a:r>
              <a:rPr lang="tr-TR" sz="2400" b="1" dirty="0">
                <a:latin typeface="Comic Sans MS" panose="030F0702030302020204" pitchFamily="66" charset="0"/>
              </a:rPr>
              <a:t> </a:t>
            </a:r>
            <a:r>
              <a:rPr lang="tr-TR" sz="2400" b="1" dirty="0" err="1">
                <a:latin typeface="Comic Sans MS" panose="030F0702030302020204" pitchFamily="66" charset="0"/>
              </a:rPr>
              <a:t>Principle</a:t>
            </a:r>
            <a:endParaRPr lang="tr-TR" sz="2400" b="1"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17223626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3662" y="457200"/>
            <a:ext cx="9963150" cy="5943600"/>
          </a:xfrm>
          <a:prstGeom prst="rect">
            <a:avLst/>
          </a:prstGeom>
        </p:spPr>
      </p:pic>
    </p:spTree>
    <p:extLst>
      <p:ext uri="{BB962C8B-B14F-4D97-AF65-F5344CB8AC3E}">
        <p14:creationId xmlns:p14="http://schemas.microsoft.com/office/powerpoint/2010/main" val="2225356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3690" y="1010765"/>
            <a:ext cx="7595466" cy="4331468"/>
          </a:xfrm>
          <a:prstGeom prst="rect">
            <a:avLst/>
          </a:prstGeom>
        </p:spPr>
      </p:pic>
      <p:pic>
        <p:nvPicPr>
          <p:cNvPr id="5" name="Picture 4"/>
          <p:cNvPicPr>
            <a:picLocks noChangeAspect="1"/>
          </p:cNvPicPr>
          <p:nvPr/>
        </p:nvPicPr>
        <p:blipFill>
          <a:blip r:embed="rId3"/>
          <a:stretch>
            <a:fillRect/>
          </a:stretch>
        </p:blipFill>
        <p:spPr>
          <a:xfrm>
            <a:off x="8783782" y="1682348"/>
            <a:ext cx="2831378" cy="677782"/>
          </a:xfrm>
          <a:prstGeom prst="rect">
            <a:avLst/>
          </a:prstGeom>
        </p:spPr>
      </p:pic>
      <p:pic>
        <p:nvPicPr>
          <p:cNvPr id="6" name="Picture 5"/>
          <p:cNvPicPr>
            <a:picLocks noChangeAspect="1"/>
          </p:cNvPicPr>
          <p:nvPr/>
        </p:nvPicPr>
        <p:blipFill>
          <a:blip r:embed="rId4"/>
          <a:stretch>
            <a:fillRect/>
          </a:stretch>
        </p:blipFill>
        <p:spPr>
          <a:xfrm>
            <a:off x="8738610" y="2769289"/>
            <a:ext cx="2876550" cy="1657350"/>
          </a:xfrm>
          <a:prstGeom prst="rect">
            <a:avLst/>
          </a:prstGeom>
        </p:spPr>
      </p:pic>
      <p:pic>
        <p:nvPicPr>
          <p:cNvPr id="7" name="Picture 6"/>
          <p:cNvPicPr>
            <a:picLocks noChangeAspect="1"/>
          </p:cNvPicPr>
          <p:nvPr/>
        </p:nvPicPr>
        <p:blipFill>
          <a:blip r:embed="rId5"/>
          <a:stretch>
            <a:fillRect/>
          </a:stretch>
        </p:blipFill>
        <p:spPr>
          <a:xfrm>
            <a:off x="8783782" y="4732024"/>
            <a:ext cx="1696381" cy="610209"/>
          </a:xfrm>
          <a:prstGeom prst="rect">
            <a:avLst/>
          </a:prstGeom>
        </p:spPr>
      </p:pic>
      <p:pic>
        <p:nvPicPr>
          <p:cNvPr id="8" name="Picture 7"/>
          <p:cNvPicPr>
            <a:picLocks noChangeAspect="1"/>
          </p:cNvPicPr>
          <p:nvPr/>
        </p:nvPicPr>
        <p:blipFill>
          <a:blip r:embed="rId6"/>
          <a:stretch>
            <a:fillRect/>
          </a:stretch>
        </p:blipFill>
        <p:spPr>
          <a:xfrm>
            <a:off x="1083684" y="5342233"/>
            <a:ext cx="2435370" cy="1267386"/>
          </a:xfrm>
          <a:prstGeom prst="rect">
            <a:avLst/>
          </a:prstGeom>
        </p:spPr>
      </p:pic>
      <p:pic>
        <p:nvPicPr>
          <p:cNvPr id="9" name="Picture 8"/>
          <p:cNvPicPr>
            <a:picLocks noChangeAspect="1"/>
          </p:cNvPicPr>
          <p:nvPr/>
        </p:nvPicPr>
        <p:blipFill>
          <a:blip r:embed="rId7"/>
          <a:stretch>
            <a:fillRect/>
          </a:stretch>
        </p:blipFill>
        <p:spPr>
          <a:xfrm>
            <a:off x="3995593" y="5711817"/>
            <a:ext cx="1182300" cy="538603"/>
          </a:xfrm>
          <a:prstGeom prst="rect">
            <a:avLst/>
          </a:prstGeom>
        </p:spPr>
      </p:pic>
      <p:pic>
        <p:nvPicPr>
          <p:cNvPr id="10" name="Picture 9"/>
          <p:cNvPicPr>
            <a:picLocks noChangeAspect="1"/>
          </p:cNvPicPr>
          <p:nvPr/>
        </p:nvPicPr>
        <p:blipFill>
          <a:blip r:embed="rId8"/>
          <a:stretch>
            <a:fillRect/>
          </a:stretch>
        </p:blipFill>
        <p:spPr>
          <a:xfrm>
            <a:off x="5867543" y="5525635"/>
            <a:ext cx="2501613" cy="900581"/>
          </a:xfrm>
          <a:prstGeom prst="rect">
            <a:avLst/>
          </a:prstGeom>
          <a:ln w="38100">
            <a:solidFill>
              <a:srgbClr val="FF0000"/>
            </a:solidFill>
          </a:ln>
        </p:spPr>
      </p:pic>
      <p:sp>
        <p:nvSpPr>
          <p:cNvPr id="11" name="TextBox 10"/>
          <p:cNvSpPr txBox="1"/>
          <p:nvPr/>
        </p:nvSpPr>
        <p:spPr>
          <a:xfrm>
            <a:off x="1311563" y="304143"/>
            <a:ext cx="7878618" cy="461665"/>
          </a:xfrm>
          <a:prstGeom prst="rect">
            <a:avLst/>
          </a:prstGeom>
          <a:noFill/>
        </p:spPr>
        <p:txBody>
          <a:bodyPr wrap="square" rtlCol="0">
            <a:spAutoFit/>
          </a:bodyPr>
          <a:lstStyle/>
          <a:p>
            <a:pPr algn="ctr"/>
            <a:r>
              <a:rPr lang="en-US" sz="2400" b="1" dirty="0">
                <a:latin typeface="Comic Sans MS" panose="030F0702030302020204" pitchFamily="66" charset="0"/>
              </a:rPr>
              <a:t>Calculation of Base and Collector </a:t>
            </a:r>
            <a:r>
              <a:rPr lang="tr-TR" sz="2400" b="1" dirty="0" err="1" smtClean="0">
                <a:latin typeface="Comic Sans MS" panose="030F0702030302020204" pitchFamily="66" charset="0"/>
              </a:rPr>
              <a:t>Currents</a:t>
            </a:r>
            <a:endParaRPr lang="tr-TR" sz="2400" b="1" dirty="0">
              <a:latin typeface="Comic Sans MS" panose="030F0702030302020204" pitchFamily="66" charset="0"/>
              <a:cs typeface="Times New Roman" panose="02020603050405020304" pitchFamily="18" charset="0"/>
            </a:endParaRPr>
          </a:p>
        </p:txBody>
      </p:sp>
    </p:spTree>
    <p:extLst>
      <p:ext uri="{BB962C8B-B14F-4D97-AF65-F5344CB8AC3E}">
        <p14:creationId xmlns:p14="http://schemas.microsoft.com/office/powerpoint/2010/main" val="3478075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7672" y="120073"/>
            <a:ext cx="7878618" cy="523220"/>
          </a:xfrm>
          <a:prstGeom prst="rect">
            <a:avLst/>
          </a:prstGeom>
          <a:noFill/>
        </p:spPr>
        <p:txBody>
          <a:bodyPr wrap="square" rtlCol="0">
            <a:spAutoFit/>
          </a:bodyPr>
          <a:lstStyle/>
          <a:p>
            <a:pPr algn="ctr"/>
            <a:r>
              <a:rPr lang="en-US" sz="2800" b="1" dirty="0">
                <a:latin typeface="Comic Sans MS" panose="030F0702030302020204" pitchFamily="66" charset="0"/>
              </a:rPr>
              <a:t>Calculation of Base and Collector </a:t>
            </a:r>
            <a:r>
              <a:rPr lang="tr-TR" sz="2800" b="1" dirty="0" err="1">
                <a:latin typeface="Comic Sans MS" panose="030F0702030302020204" pitchFamily="66" charset="0"/>
              </a:rPr>
              <a:t>Currents</a:t>
            </a:r>
            <a:endParaRPr lang="tr-TR" sz="2800" b="1" dirty="0">
              <a:latin typeface="Comic Sans MS" panose="030F0702030302020204" pitchFamily="66" charset="0"/>
              <a:cs typeface="Times New Roman" panose="02020603050405020304" pitchFamily="18" charset="0"/>
            </a:endParaRPr>
          </a:p>
        </p:txBody>
      </p:sp>
      <p:sp>
        <p:nvSpPr>
          <p:cNvPr id="3" name="TextBox 2"/>
          <p:cNvSpPr txBox="1"/>
          <p:nvPr/>
        </p:nvSpPr>
        <p:spPr>
          <a:xfrm>
            <a:off x="387927" y="785091"/>
            <a:ext cx="11573164" cy="563231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latin typeface="Comic Sans MS" panose="030F0702030302020204" pitchFamily="66" charset="0"/>
              </a:rPr>
              <a:t>If the base </a:t>
            </a:r>
            <a:r>
              <a:rPr lang="tr-TR" sz="2400" dirty="0" err="1" smtClean="0">
                <a:latin typeface="Comic Sans MS" panose="030F0702030302020204" pitchFamily="66" charset="0"/>
              </a:rPr>
              <a:t>region</a:t>
            </a:r>
            <a:r>
              <a:rPr lang="tr-TR" sz="2400" dirty="0" smtClean="0">
                <a:latin typeface="Comic Sans MS" panose="030F0702030302020204" pitchFamily="66" charset="0"/>
              </a:rPr>
              <a:t> (</a:t>
            </a:r>
            <a:r>
              <a:rPr lang="en-US" sz="2400" dirty="0" smtClean="0">
                <a:latin typeface="Comic Sans MS" panose="030F0702030302020204" pitchFamily="66" charset="0"/>
              </a:rPr>
              <a:t>W</a:t>
            </a:r>
            <a:r>
              <a:rPr lang="en-US" sz="1200" dirty="0" smtClean="0">
                <a:latin typeface="Comic Sans MS" panose="030F0702030302020204" pitchFamily="66" charset="0"/>
              </a:rPr>
              <a:t>B</a:t>
            </a:r>
            <a:r>
              <a:rPr lang="tr-TR" sz="2400" dirty="0" smtClean="0">
                <a:latin typeface="Comic Sans MS" panose="030F0702030302020204" pitchFamily="66" charset="0"/>
              </a:rPr>
              <a:t>) </a:t>
            </a:r>
            <a:r>
              <a:rPr lang="en-US" sz="2400" dirty="0" smtClean="0">
                <a:latin typeface="Comic Sans MS" panose="030F0702030302020204" pitchFamily="66" charset="0"/>
              </a:rPr>
              <a:t>is </a:t>
            </a:r>
            <a:r>
              <a:rPr lang="en-US" sz="2400" dirty="0">
                <a:latin typeface="Comic Sans MS" panose="030F0702030302020204" pitchFamily="66" charset="0"/>
              </a:rPr>
              <a:t>larger than the Ln diffusion </a:t>
            </a:r>
            <a:r>
              <a:rPr lang="tr-TR" sz="2400" dirty="0" err="1" smtClean="0">
                <a:latin typeface="Comic Sans MS" panose="030F0702030302020204" pitchFamily="66" charset="0"/>
              </a:rPr>
              <a:t>length</a:t>
            </a:r>
            <a:r>
              <a:rPr lang="en-US" sz="2400" dirty="0" smtClean="0">
                <a:latin typeface="Comic Sans MS" panose="030F0702030302020204" pitchFamily="66" charset="0"/>
              </a:rPr>
              <a:t>, </a:t>
            </a:r>
            <a:r>
              <a:rPr lang="en-US" sz="2400" dirty="0">
                <a:latin typeface="Comic Sans MS" panose="030F0702030302020204" pitchFamily="66" charset="0"/>
              </a:rPr>
              <a:t>all electrons entering the base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combine with the holes </a:t>
            </a:r>
            <a:r>
              <a:rPr lang="en-US" sz="2400" dirty="0" smtClean="0">
                <a:latin typeface="Comic Sans MS" panose="030F0702030302020204" pitchFamily="66" charset="0"/>
              </a:rPr>
              <a:t>and disappear</a:t>
            </a:r>
            <a:r>
              <a:rPr lang="tr-TR" sz="2400" dirty="0" smtClean="0">
                <a:latin typeface="Comic Sans MS" panose="030F0702030302020204" pitchFamily="66" charset="0"/>
              </a:rPr>
              <a:t>. </a:t>
            </a:r>
            <a:r>
              <a:rPr lang="tr-TR" sz="2400" dirty="0" err="1" smtClean="0">
                <a:latin typeface="Comic Sans MS" panose="030F0702030302020204" pitchFamily="66" charset="0"/>
              </a:rPr>
              <a:t>Hence</a:t>
            </a:r>
            <a:r>
              <a:rPr lang="tr-TR" sz="2400" dirty="0" smtClean="0">
                <a:latin typeface="Comic Sans MS" panose="030F0702030302020204" pitchFamily="66" charset="0"/>
              </a:rPr>
              <a:t>, </a:t>
            </a:r>
            <a:r>
              <a:rPr lang="en-US" sz="2400" dirty="0" smtClean="0">
                <a:latin typeface="Comic Sans MS" panose="030F0702030302020204" pitchFamily="66" charset="0"/>
              </a:rPr>
              <a:t> the </a:t>
            </a:r>
            <a:r>
              <a:rPr lang="en-US" sz="2400" dirty="0">
                <a:latin typeface="Comic Sans MS" panose="030F0702030302020204" pitchFamily="66" charset="0"/>
              </a:rPr>
              <a:t>collector current becomes zero. On the other hand, W</a:t>
            </a:r>
            <a:r>
              <a:rPr lang="en-US" sz="1200" dirty="0">
                <a:latin typeface="Comic Sans MS" panose="030F0702030302020204" pitchFamily="66" charset="0"/>
              </a:rPr>
              <a:t>B</a:t>
            </a:r>
            <a:r>
              <a:rPr lang="en-US" sz="2400" dirty="0">
                <a:latin typeface="Comic Sans MS" panose="030F0702030302020204" pitchFamily="66" charset="0"/>
              </a:rPr>
              <a:t> &lt;&lt; Ln, </a:t>
            </a:r>
            <a:r>
              <a:rPr lang="en-US" sz="2400" dirty="0" smtClean="0">
                <a:latin typeface="Comic Sans MS" panose="030F0702030302020204" pitchFamily="66" charset="0"/>
              </a:rPr>
              <a:t>very </a:t>
            </a:r>
            <a:r>
              <a:rPr lang="en-US" sz="2400" dirty="0">
                <a:latin typeface="Comic Sans MS" panose="030F0702030302020204" pitchFamily="66" charset="0"/>
              </a:rPr>
              <a:t>few electrons coming from diffusion combine with holes and 98% to 99.8% of these (this amount depends on base region </a:t>
            </a:r>
            <a:r>
              <a:rPr lang="tr-TR" sz="2400" dirty="0" smtClean="0">
                <a:latin typeface="Comic Sans MS" panose="030F0702030302020204" pitchFamily="66" charset="0"/>
              </a:rPr>
              <a:t>doping </a:t>
            </a:r>
            <a:r>
              <a:rPr lang="en-US" sz="2400" dirty="0" smtClean="0">
                <a:latin typeface="Comic Sans MS" panose="030F0702030302020204" pitchFamily="66" charset="0"/>
              </a:rPr>
              <a:t> </a:t>
            </a:r>
            <a:r>
              <a:rPr lang="tr-TR" sz="2400" dirty="0" err="1" smtClean="0">
                <a:latin typeface="Comic Sans MS" panose="030F0702030302020204" pitchFamily="66" charset="0"/>
              </a:rPr>
              <a:t>concentration</a:t>
            </a:r>
            <a:r>
              <a:rPr lang="en-US" sz="2400" dirty="0" smtClean="0">
                <a:latin typeface="Comic Sans MS" panose="030F0702030302020204" pitchFamily="66" charset="0"/>
              </a:rPr>
              <a:t> </a:t>
            </a:r>
            <a:r>
              <a:rPr lang="en-US" sz="2400" dirty="0">
                <a:latin typeface="Comic Sans MS" panose="030F0702030302020204" pitchFamily="66" charset="0"/>
              </a:rPr>
              <a:t>and WB / Ln ratio) creates collector current.</a:t>
            </a:r>
            <a:r>
              <a:rPr lang="tr-TR" sz="2400" dirty="0" smtClean="0">
                <a:latin typeface="Comic Sans MS" panose="030F0702030302020204" pitchFamily="66" charset="0"/>
                <a:cs typeface="Times New Roman" panose="02020603050405020304" pitchFamily="18" charset="0"/>
              </a:rPr>
              <a:t> </a:t>
            </a:r>
          </a:p>
          <a:p>
            <a:pPr marL="342900" indent="-342900" algn="just">
              <a:buFont typeface="Arial" panose="020B0604020202020204" pitchFamily="34" charset="0"/>
              <a:buChar char="•"/>
            </a:pPr>
            <a:r>
              <a:rPr lang="en-US" sz="2400" dirty="0">
                <a:latin typeface="Comic Sans MS" panose="030F0702030302020204" pitchFamily="66" charset="0"/>
              </a:rPr>
              <a:t>Electrons combined with holes in the base </a:t>
            </a:r>
            <a:r>
              <a:rPr lang="tr-TR" sz="2400" dirty="0" err="1" smtClean="0">
                <a:latin typeface="Comic Sans MS" panose="030F0702030302020204" pitchFamily="66" charset="0"/>
              </a:rPr>
              <a:t>region</a:t>
            </a:r>
            <a:r>
              <a:rPr lang="en-US" sz="2400" dirty="0" smtClean="0">
                <a:latin typeface="Comic Sans MS" panose="030F0702030302020204" pitchFamily="66" charset="0"/>
              </a:rPr>
              <a:t> </a:t>
            </a:r>
            <a:r>
              <a:rPr lang="en-US" sz="2400" dirty="0">
                <a:latin typeface="Comic Sans MS" panose="030F0702030302020204" pitchFamily="66" charset="0"/>
              </a:rPr>
              <a:t>also form the base current.</a:t>
            </a:r>
            <a:r>
              <a:rPr lang="tr-TR" sz="2400" dirty="0" smtClean="0">
                <a:latin typeface="Comic Sans MS" panose="030F0702030302020204" pitchFamily="66" charset="0"/>
                <a:cs typeface="Times New Roman" panose="02020603050405020304" pitchFamily="18" charset="0"/>
              </a:rPr>
              <a:t>.</a:t>
            </a:r>
            <a:endParaRPr lang="tr-TR" sz="2400" dirty="0">
              <a:latin typeface="Comic Sans MS" panose="030F0702030302020204" pitchFamily="66" charset="0"/>
              <a:cs typeface="Times New Roman" panose="02020603050405020304" pitchFamily="18" charset="0"/>
            </a:endParaRPr>
          </a:p>
          <a:p>
            <a:pPr algn="just"/>
            <a:r>
              <a:rPr lang="tr-TR" sz="2400" dirty="0" smtClean="0">
                <a:latin typeface="Comic Sans MS" panose="030F0702030302020204" pitchFamily="66" charset="0"/>
                <a:cs typeface="Times New Roman" panose="02020603050405020304" pitchFamily="18" charset="0"/>
              </a:rPr>
              <a:t>	</a:t>
            </a:r>
          </a:p>
          <a:p>
            <a:pPr algn="just"/>
            <a:r>
              <a:rPr lang="tr-TR" sz="2400" dirty="0" smtClean="0">
                <a:latin typeface="Comic Sans MS" panose="030F0702030302020204" pitchFamily="66" charset="0"/>
                <a:cs typeface="Times New Roman" panose="02020603050405020304" pitchFamily="18" charset="0"/>
              </a:rPr>
              <a:t>	</a:t>
            </a:r>
            <a:r>
              <a:rPr lang="en-US" sz="2400" dirty="0">
                <a:latin typeface="Comic Sans MS" panose="030F0702030302020204" pitchFamily="66" charset="0"/>
              </a:rPr>
              <a:t>In this case, the following relations can be written.</a:t>
            </a:r>
            <a:endParaRPr lang="tr-TR" sz="2400" dirty="0">
              <a:latin typeface="Comic Sans MS" panose="030F0702030302020204" pitchFamily="66" charset="0"/>
              <a:cs typeface="Times New Roman" panose="02020603050405020304" pitchFamily="18" charset="0"/>
            </a:endParaRPr>
          </a:p>
          <a:p>
            <a:pPr algn="just"/>
            <a:r>
              <a:rPr lang="tr-TR" sz="2400" i="1" dirty="0" smtClean="0">
                <a:latin typeface="Times New Roman" panose="02020603050405020304" pitchFamily="18" charset="0"/>
                <a:cs typeface="Times New Roman" panose="02020603050405020304" pitchFamily="18" charset="0"/>
              </a:rPr>
              <a:t>	I</a:t>
            </a:r>
            <a:r>
              <a:rPr lang="tr-TR" sz="1400" i="1" dirty="0" smtClean="0">
                <a:latin typeface="Times New Roman" panose="02020603050405020304" pitchFamily="18" charset="0"/>
                <a:cs typeface="Times New Roman" panose="02020603050405020304" pitchFamily="18" charset="0"/>
              </a:rPr>
              <a:t>E </a:t>
            </a:r>
            <a:r>
              <a:rPr lang="tr-TR" sz="2400" i="1" dirty="0">
                <a:latin typeface="Times New Roman" panose="02020603050405020304" pitchFamily="18" charset="0"/>
                <a:cs typeface="Times New Roman" panose="02020603050405020304" pitchFamily="18" charset="0"/>
              </a:rPr>
              <a:t>= I</a:t>
            </a:r>
            <a:r>
              <a:rPr lang="tr-TR" sz="1400" i="1" dirty="0">
                <a:latin typeface="Times New Roman" panose="02020603050405020304" pitchFamily="18" charset="0"/>
                <a:cs typeface="Times New Roman" panose="02020603050405020304" pitchFamily="18" charset="0"/>
              </a:rPr>
              <a:t>B</a:t>
            </a:r>
            <a:r>
              <a:rPr lang="tr-TR" sz="2400" i="1" dirty="0">
                <a:latin typeface="Times New Roman" panose="02020603050405020304" pitchFamily="18" charset="0"/>
                <a:cs typeface="Times New Roman" panose="02020603050405020304" pitchFamily="18" charset="0"/>
              </a:rPr>
              <a:t>+I</a:t>
            </a:r>
            <a:r>
              <a:rPr lang="tr-TR" sz="1400" i="1" dirty="0">
                <a:latin typeface="Times New Roman" panose="02020603050405020304" pitchFamily="18" charset="0"/>
                <a:cs typeface="Times New Roman" panose="02020603050405020304" pitchFamily="18" charset="0"/>
              </a:rPr>
              <a:t>C</a:t>
            </a:r>
            <a:r>
              <a:rPr lang="tr-TR" sz="2400" i="1" dirty="0">
                <a:latin typeface="Times New Roman" panose="02020603050405020304" pitchFamily="18" charset="0"/>
                <a:cs typeface="Times New Roman" panose="02020603050405020304" pitchFamily="18" charset="0"/>
              </a:rPr>
              <a:t> </a:t>
            </a:r>
            <a:endParaRPr lang="tr-TR" sz="2400" i="1" dirty="0" smtClean="0">
              <a:latin typeface="Times New Roman" panose="02020603050405020304" pitchFamily="18" charset="0"/>
              <a:cs typeface="Times New Roman" panose="02020603050405020304" pitchFamily="18" charset="0"/>
            </a:endParaRPr>
          </a:p>
          <a:p>
            <a:pPr algn="just"/>
            <a:endParaRPr lang="tr-TR" sz="2400" i="1" dirty="0">
              <a:latin typeface="Times New Roman" panose="02020603050405020304" pitchFamily="18" charset="0"/>
              <a:cs typeface="Times New Roman" panose="02020603050405020304" pitchFamily="18" charset="0"/>
            </a:endParaRPr>
          </a:p>
          <a:p>
            <a:pPr algn="just"/>
            <a:r>
              <a:rPr lang="tr-TR" sz="2400" i="1" dirty="0" smtClean="0">
                <a:latin typeface="Times New Roman" panose="02020603050405020304" pitchFamily="18" charset="0"/>
                <a:cs typeface="Times New Roman" panose="02020603050405020304" pitchFamily="18" charset="0"/>
              </a:rPr>
              <a:t>	I</a:t>
            </a:r>
            <a:r>
              <a:rPr lang="tr-TR" sz="1400" i="1" dirty="0" smtClean="0">
                <a:latin typeface="Times New Roman" panose="02020603050405020304" pitchFamily="18" charset="0"/>
                <a:cs typeface="Times New Roman" panose="02020603050405020304" pitchFamily="18" charset="0"/>
              </a:rPr>
              <a:t>C</a:t>
            </a:r>
            <a:r>
              <a:rPr lang="tr-TR" sz="2400" i="1" dirty="0" smtClean="0">
                <a:latin typeface="Times New Roman" panose="02020603050405020304" pitchFamily="18" charset="0"/>
                <a:cs typeface="Times New Roman" panose="02020603050405020304" pitchFamily="18" charset="0"/>
              </a:rPr>
              <a:t> </a:t>
            </a:r>
            <a:r>
              <a:rPr lang="tr-TR" sz="2400" i="1" dirty="0">
                <a:latin typeface="Times New Roman" panose="02020603050405020304" pitchFamily="18" charset="0"/>
                <a:cs typeface="Times New Roman" panose="02020603050405020304" pitchFamily="18" charset="0"/>
              </a:rPr>
              <a:t>= I</a:t>
            </a:r>
            <a:r>
              <a:rPr lang="tr-TR" sz="1400" i="1" dirty="0">
                <a:latin typeface="Times New Roman" panose="02020603050405020304" pitchFamily="18" charset="0"/>
                <a:cs typeface="Times New Roman" panose="02020603050405020304" pitchFamily="18" charset="0"/>
              </a:rPr>
              <a:t>E</a:t>
            </a:r>
            <a:r>
              <a:rPr lang="tr-TR" sz="2400" i="1" dirty="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 </a:t>
            </a:r>
            <a:r>
              <a:rPr lang="tr-TR" sz="2400" i="1" dirty="0">
                <a:latin typeface="Times New Roman" panose="02020603050405020304" pitchFamily="18" charset="0"/>
                <a:cs typeface="Times New Roman" panose="02020603050405020304" pitchFamily="18" charset="0"/>
              </a:rPr>
              <a:t>I</a:t>
            </a:r>
            <a:r>
              <a:rPr lang="tr-TR" sz="1400" i="1" dirty="0">
                <a:latin typeface="Times New Roman" panose="02020603050405020304" pitchFamily="18" charset="0"/>
                <a:cs typeface="Times New Roman" panose="02020603050405020304" pitchFamily="18" charset="0"/>
              </a:rPr>
              <a:t>B</a:t>
            </a:r>
            <a:r>
              <a:rPr lang="tr-TR" sz="2400" i="1" dirty="0">
                <a:latin typeface="Times New Roman" panose="02020603050405020304" pitchFamily="18" charset="0"/>
                <a:cs typeface="Times New Roman" panose="02020603050405020304" pitchFamily="18" charset="0"/>
              </a:rPr>
              <a:t> =</a:t>
            </a:r>
            <a:r>
              <a:rPr lang="el-GR" sz="2400" dirty="0">
                <a:latin typeface="Times New Roman" panose="02020603050405020304" pitchFamily="18" charset="0"/>
                <a:cs typeface="Times New Roman" panose="02020603050405020304" pitchFamily="18" charset="0"/>
              </a:rPr>
              <a:t>α</a:t>
            </a:r>
            <a:r>
              <a:rPr lang="tr-TR" sz="1400" i="1" dirty="0">
                <a:latin typeface="Times New Roman" panose="02020603050405020304" pitchFamily="18" charset="0"/>
                <a:cs typeface="Times New Roman" panose="02020603050405020304" pitchFamily="18" charset="0"/>
              </a:rPr>
              <a:t>F</a:t>
            </a:r>
            <a:r>
              <a:rPr lang="tr-TR" sz="2400" i="1" dirty="0">
                <a:latin typeface="Times New Roman" panose="02020603050405020304" pitchFamily="18" charset="0"/>
                <a:cs typeface="Times New Roman" panose="02020603050405020304" pitchFamily="18" charset="0"/>
              </a:rPr>
              <a:t>I</a:t>
            </a:r>
            <a:r>
              <a:rPr lang="tr-TR" sz="1400" i="1" dirty="0">
                <a:latin typeface="Times New Roman" panose="02020603050405020304" pitchFamily="18" charset="0"/>
                <a:cs typeface="Times New Roman" panose="02020603050405020304" pitchFamily="18" charset="0"/>
              </a:rPr>
              <a:t>E</a:t>
            </a:r>
            <a:r>
              <a:rPr lang="tr-TR" sz="2400" i="1" dirty="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 </a:t>
            </a:r>
            <a:r>
              <a:rPr lang="tr-TR" sz="2400" i="1" dirty="0" smtClean="0">
                <a:latin typeface="Times New Roman" panose="02020603050405020304" pitchFamily="18" charset="0"/>
                <a:cs typeface="Times New Roman" panose="02020603050405020304" pitchFamily="18" charset="0"/>
              </a:rPr>
              <a:t>I</a:t>
            </a:r>
            <a:r>
              <a:rPr lang="tr-TR" sz="1400" i="1" dirty="0" smtClean="0">
                <a:latin typeface="Times New Roman" panose="02020603050405020304" pitchFamily="18" charset="0"/>
                <a:cs typeface="Times New Roman" panose="02020603050405020304" pitchFamily="18" charset="0"/>
              </a:rPr>
              <a:t>E</a:t>
            </a: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68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Verdana"/>
        <a:ea typeface=""/>
        <a:cs typeface="Angsana New"/>
      </a:majorFont>
      <a:minorFont>
        <a:latin typeface="Verdana"/>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33427</TotalTime>
  <Words>1576</Words>
  <Application>Microsoft Office PowerPoint</Application>
  <PresentationFormat>Geniş ekran</PresentationFormat>
  <Paragraphs>227</Paragraphs>
  <Slides>70</Slides>
  <Notes>6</Notes>
  <HiddenSlides>0</HiddenSlides>
  <MMClips>0</MMClips>
  <ScaleCrop>false</ScaleCrop>
  <HeadingPairs>
    <vt:vector size="8" baseType="variant">
      <vt:variant>
        <vt:lpstr>Kullanılan Yazı Tipleri</vt:lpstr>
      </vt:variant>
      <vt:variant>
        <vt:i4>13</vt:i4>
      </vt:variant>
      <vt:variant>
        <vt:lpstr>Tema</vt:lpstr>
      </vt:variant>
      <vt:variant>
        <vt:i4>7</vt:i4>
      </vt:variant>
      <vt:variant>
        <vt:lpstr>Eklenmiş OLE Hizmet Programları</vt:lpstr>
      </vt:variant>
      <vt:variant>
        <vt:i4>4</vt:i4>
      </vt:variant>
      <vt:variant>
        <vt:lpstr>Slayt Başlıkları</vt:lpstr>
      </vt:variant>
      <vt:variant>
        <vt:i4>70</vt:i4>
      </vt:variant>
    </vt:vector>
  </HeadingPairs>
  <TitlesOfParts>
    <vt:vector size="94" baseType="lpstr">
      <vt:lpstr>&amp;quot</vt:lpstr>
      <vt:lpstr>Angsana New</vt:lpstr>
      <vt:lpstr>Arial</vt:lpstr>
      <vt:lpstr>Calibri</vt:lpstr>
      <vt:lpstr>Calibri Light</vt:lpstr>
      <vt:lpstr>Cambria Math</vt:lpstr>
      <vt:lpstr>Comic Sans MS</vt:lpstr>
      <vt:lpstr>Roboto</vt:lpstr>
      <vt:lpstr>Symbol</vt:lpstr>
      <vt:lpstr>Tahoma</vt:lpstr>
      <vt:lpstr>Times New Roman</vt:lpstr>
      <vt:lpstr>Verdana</vt:lpstr>
      <vt:lpstr>Wingdings</vt:lpstr>
      <vt:lpstr>Office Theme</vt:lpstr>
      <vt:lpstr>1_Default Design</vt:lpstr>
      <vt:lpstr>2_Default Design</vt:lpstr>
      <vt:lpstr>4_Default Design</vt:lpstr>
      <vt:lpstr>3_Default Design</vt:lpstr>
      <vt:lpstr>1_Office Theme</vt:lpstr>
      <vt:lpstr>2_Office Theme</vt:lpstr>
      <vt:lpstr>Bitmap Image</vt:lpstr>
      <vt:lpstr>Equation</vt:lpstr>
      <vt:lpstr>Visio</vt:lpstr>
      <vt:lpstr>Microsoft Visio 2003-2010 Çizimi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Bipolar Junction Transistors: Operation Modes</vt:lpstr>
      <vt:lpstr>PowerPoint Sunusu</vt:lpstr>
      <vt:lpstr>Input-Output Characteristics of BJT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BIAS CIRCUITS</vt:lpstr>
      <vt:lpstr>PowerPoint Sunusu</vt:lpstr>
      <vt:lpstr>PowerPoint Sunusu</vt:lpstr>
      <vt:lpstr>PowerPoint Sunusu</vt:lpstr>
      <vt:lpstr>PowerPoint Sunusu</vt:lpstr>
      <vt:lpstr>Sample</vt:lpstr>
      <vt:lpstr>Sample</vt:lpstr>
      <vt:lpstr>(shift of the working point)</vt:lpstr>
      <vt:lpstr>Base bias characteristics.</vt:lpstr>
      <vt:lpstr>Base bias characteristics.</vt:lpstr>
      <vt:lpstr>PowerPoint Sunusu</vt:lpstr>
      <vt:lpstr>2. Gerilim bölücülü kutuplama (Voltage divider bias circuit).</vt:lpstr>
      <vt:lpstr>PowerPoint Sunusu</vt:lpstr>
      <vt:lpstr>PowerPoint Sunusu</vt:lpstr>
      <vt:lpstr>PowerPoint Sunusu</vt:lpstr>
      <vt:lpstr>Stability of the voltage divider bias circuit</vt:lpstr>
      <vt:lpstr>the voltage divider bias circuit characteristics. </vt:lpstr>
      <vt:lpstr>Sample</vt:lpstr>
      <vt:lpstr>3. Emmiter biasing.</vt:lpstr>
      <vt:lpstr>Line load for the emitter bias circuit</vt:lpstr>
      <vt:lpstr>Emitter biasing characteristics.</vt:lpstr>
      <vt:lpstr>Emitter biasing characteristics.</vt:lpstr>
      <vt:lpstr>Sample</vt:lpstr>
      <vt:lpstr>4. Collector feedback bias</vt:lpstr>
      <vt:lpstr>Örnek</vt:lpstr>
      <vt:lpstr>Stability of the collector feedback bias circuit</vt:lpstr>
      <vt:lpstr>Collector feedback bias characteristics</vt:lpstr>
      <vt:lpstr>PowerPoint Sunusu</vt:lpstr>
      <vt:lpstr>PowerPoint Sunusu</vt:lpstr>
      <vt:lpstr>PowerPoint Sunusu</vt:lpstr>
      <vt:lpstr>PowerPoint Sunusu</vt:lpstr>
      <vt:lpstr>PowerPoint Sunusu</vt:lpstr>
      <vt:lpstr>5. Emmiter stabilized bias circuit</vt:lpstr>
      <vt:lpstr>Sample</vt:lpstr>
      <vt:lpstr>Stability of the emitter stabilizied bias circuit</vt:lpstr>
      <vt:lpstr>Emmiter stabilized bias circuit characteristics</vt:lpstr>
      <vt:lpstr>Emmiter stabilized bias circuit characteristics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itu</dc:creator>
  <cp:lastModifiedBy>itu</cp:lastModifiedBy>
  <cp:revision>195</cp:revision>
  <dcterms:created xsi:type="dcterms:W3CDTF">2019-02-26T15:24:20Z</dcterms:created>
  <dcterms:modified xsi:type="dcterms:W3CDTF">2020-04-08T14:18:05Z</dcterms:modified>
</cp:coreProperties>
</file>